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21.jpeg" ContentType="image/jpeg"/>
  <Override PartName="/ppt/media/image16.png" ContentType="image/png"/>
  <Override PartName="/ppt/media/image19.png" ContentType="image/png"/>
  <Override PartName="/ppt/media/image2.jpeg" ContentType="image/jpeg"/>
  <Override PartName="/ppt/media/image3.png" ContentType="image/png"/>
  <Override PartName="/ppt/media/image20.png" ContentType="image/png"/>
  <Override PartName="/ppt/media/image18.png" ContentType="image/png"/>
  <Override PartName="/ppt/media/image17.png" ContentType="image/png"/>
  <Override PartName="/ppt/media/image15.png" ContentType="image/png"/>
  <Override PartName="/ppt/media/image14.png" ContentType="image/png"/>
  <Override PartName="/ppt/media/image5.png" ContentType="image/png"/>
  <Override PartName="/ppt/media/image10.png" ContentType="image/png"/>
  <Override PartName="/ppt/media/image4.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504000" y="1326600"/>
            <a:ext cx="9071280" cy="3287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6080"/>
            <a:ext cx="9071280" cy="4386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504000" y="1326600"/>
            <a:ext cx="9071280" cy="3287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1280" cy="4386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280" cy="94608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280" cy="946080"/>
          </a:xfrm>
          <a:prstGeom prst="rect">
            <a:avLst/>
          </a:prstGeom>
        </p:spPr>
        <p:txBody>
          <a:bodyPr lIns="0" rIns="0" tIns="0" bIns="0" anchor="ctr">
            <a:noAutofit/>
          </a:bodyPr>
          <a:p>
            <a:pPr algn="ctr"/>
            <a:r>
              <a:rPr b="0" lang="zh-TW" sz="1800" spc="-1" strike="noStrike">
                <a:latin typeface="Arial"/>
              </a:rPr>
              <a:t>請按這裡編輯題名文字格式</a:t>
            </a:r>
            <a:endParaRPr b="0" lang="en-US" sz="18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TW" sz="3200" spc="-1" strike="noStrike">
                <a:latin typeface="Arial"/>
              </a:rPr>
              <a:t>請按這裡編輯大綱文字格式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TW" sz="2800" spc="-1" strike="noStrike">
                <a:latin typeface="Arial"/>
              </a:rPr>
              <a:t>第二個大綱層次</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TW" sz="2400" spc="-1" strike="noStrike">
                <a:latin typeface="Arial"/>
              </a:rPr>
              <a:t>第三個大綱層次</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TW" sz="2000" spc="-1" strike="noStrike">
                <a:latin typeface="Arial"/>
              </a:rPr>
              <a:t>第四個大綱層次</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TW" sz="2000" spc="-1" strike="noStrike">
                <a:latin typeface="Arial"/>
              </a:rPr>
              <a:t>第五個大綱層次</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TW" sz="2000" spc="-1" strike="noStrike">
                <a:latin typeface="Arial"/>
              </a:rPr>
              <a:t>第六個大綱層次</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TW" sz="2000" spc="-1" strike="noStrike">
                <a:latin typeface="Arial"/>
              </a:rPr>
              <a:t>第七個大綱層次</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1280" cy="946080"/>
          </a:xfrm>
          <a:prstGeom prst="rect">
            <a:avLst/>
          </a:prstGeom>
        </p:spPr>
        <p:txBody>
          <a:bodyPr lIns="0" rIns="0" tIns="0" bIns="0" anchor="ctr">
            <a:noAutofit/>
          </a:bodyPr>
          <a:p>
            <a:pPr algn="ctr"/>
            <a:r>
              <a:rPr b="0" lang="zh-TW" sz="1800" spc="-1" strike="noStrike">
                <a:latin typeface="Arial"/>
              </a:rPr>
              <a:t>請按這裡編輯題名文字格式</a:t>
            </a:r>
            <a:endParaRPr b="0" lang="en-US" sz="1800" spc="-1" strike="noStrike">
              <a:latin typeface="Arial"/>
            </a:endParaRPr>
          </a:p>
        </p:txBody>
      </p:sp>
      <p:sp>
        <p:nvSpPr>
          <p:cNvPr id="39" name="PlaceHolder 2"/>
          <p:cNvSpPr>
            <a:spLocks noGrp="1"/>
          </p:cNvSpPr>
          <p:nvPr>
            <p:ph type="body"/>
          </p:nvPr>
        </p:nvSpPr>
        <p:spPr>
          <a:xfrm>
            <a:off x="504000" y="1326600"/>
            <a:ext cx="9071280" cy="3287880"/>
          </a:xfrm>
          <a:prstGeom prst="rect">
            <a:avLst/>
          </a:prstGeom>
        </p:spPr>
        <p:txBody>
          <a:bodyPr lIns="0" rIns="0" tIns="0" bIns="0">
            <a:normAutofit fontScale="91000"/>
          </a:bodyPr>
          <a:p>
            <a:pPr marL="432000" indent="-324000" algn="ctr">
              <a:spcBef>
                <a:spcPts val="1417"/>
              </a:spcBef>
              <a:buClr>
                <a:srgbClr val="000000"/>
              </a:buClr>
              <a:buSzPct val="45000"/>
              <a:buFont typeface="Wingdings" charset="2"/>
              <a:buChar char=""/>
            </a:pPr>
            <a:r>
              <a:rPr b="0" lang="zh-TW" sz="1800" spc="-1" strike="noStrike">
                <a:latin typeface="Arial"/>
              </a:rPr>
              <a:t>請按這裡編輯大綱文字格式</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zh-TW" sz="1800" spc="-1" strike="noStrike">
                <a:latin typeface="Arial"/>
              </a:rPr>
              <a:t>第二個大綱層次</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zh-TW" sz="1800" spc="-1" strike="noStrike">
                <a:latin typeface="Arial"/>
              </a:rPr>
              <a:t>第三個大綱層次</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zh-TW" sz="1800" spc="-1" strike="noStrike">
                <a:latin typeface="Arial"/>
              </a:rPr>
              <a:t>第四個大綱層次</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zh-TW" sz="1800" spc="-1" strike="noStrike">
                <a:latin typeface="Arial"/>
              </a:rPr>
              <a:t>第五個大綱層次</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zh-TW" sz="1800" spc="-1" strike="noStrike">
                <a:latin typeface="Arial"/>
              </a:rPr>
              <a:t>第六個大綱層次</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zh-TW" sz="1800" spc="-1" strike="noStrike">
                <a:latin typeface="Arial"/>
              </a:rPr>
              <a:t>第七個大綱層次</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04000" y="22608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專題組員</a:t>
            </a:r>
            <a:endParaRPr b="0" lang="en-US" sz="4400" spc="-1" strike="noStrike">
              <a:latin typeface="Arial"/>
            </a:endParaRPr>
          </a:p>
        </p:txBody>
      </p:sp>
      <p:sp>
        <p:nvSpPr>
          <p:cNvPr id="77"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latin typeface="Arial"/>
              </a:rPr>
              <a:t>40****55 </a:t>
            </a:r>
            <a:r>
              <a:rPr b="0" lang="zh-TW" sz="3200" spc="-1" strike="noStrike">
                <a:latin typeface="Arial"/>
              </a:rPr>
              <a:t>黃</a:t>
            </a:r>
            <a:r>
              <a:rPr b="0" lang="en-US" sz="3200" spc="-1" strike="noStrike">
                <a:latin typeface="Arial"/>
              </a:rPr>
              <a:t>*</a:t>
            </a:r>
            <a:r>
              <a:rPr b="0" lang="zh-TW" sz="3200" spc="-1" strike="noStrike">
                <a:latin typeface="Arial"/>
              </a:rPr>
              <a:t>源</a:t>
            </a:r>
            <a:endParaRPr b="0" lang="en-US" sz="3200" spc="-1" strike="noStrike">
              <a:latin typeface="Arial"/>
            </a:endParaRPr>
          </a:p>
          <a:p>
            <a:pPr algn="ctr">
              <a:lnSpc>
                <a:spcPct val="100000"/>
              </a:lnSpc>
            </a:pPr>
            <a:r>
              <a:rPr b="0" lang="en-US" sz="3200" spc="-1" strike="noStrike">
                <a:latin typeface="Arial"/>
              </a:rPr>
              <a:t>40****32 </a:t>
            </a:r>
            <a:r>
              <a:rPr b="0" lang="zh-TW" sz="3200" spc="-1" strike="noStrike">
                <a:latin typeface="Arial"/>
              </a:rPr>
              <a:t>黃</a:t>
            </a:r>
            <a:r>
              <a:rPr b="0" lang="en-US" sz="3200" spc="-1" strike="noStrike">
                <a:latin typeface="Arial"/>
              </a:rPr>
              <a:t>*</a:t>
            </a:r>
            <a:r>
              <a:rPr b="0" lang="zh-TW" sz="3200" spc="-1" strike="noStrike">
                <a:latin typeface="Arial"/>
              </a:rPr>
              <a:t>祐</a:t>
            </a:r>
            <a:endParaRPr b="0" lang="en-US" sz="3200" spc="-1" strike="noStrike">
              <a:latin typeface="Arial"/>
            </a:endParaRPr>
          </a:p>
          <a:p>
            <a:pPr algn="ctr">
              <a:lnSpc>
                <a:spcPct val="100000"/>
              </a:lnSpc>
            </a:pPr>
            <a:r>
              <a:rPr b="0" lang="en-US" sz="3200" spc="-1" strike="noStrike">
                <a:latin typeface="Arial"/>
              </a:rPr>
              <a:t>40****05 </a:t>
            </a:r>
            <a:r>
              <a:rPr b="0" lang="zh-TW" sz="3200" spc="-1" strike="noStrike">
                <a:latin typeface="Arial"/>
              </a:rPr>
              <a:t>林</a:t>
            </a:r>
            <a:r>
              <a:rPr b="0" lang="en-US" sz="3200" spc="-1" strike="noStrike">
                <a:latin typeface="Arial"/>
              </a:rPr>
              <a:t>*</a:t>
            </a:r>
            <a:r>
              <a:rPr b="0" lang="zh-TW" sz="3200" spc="-1" strike="noStrike">
                <a:latin typeface="Arial"/>
              </a:rPr>
              <a:t>誠</a:t>
            </a:r>
            <a:endParaRPr b="0" lang="en-US" sz="3200" spc="-1" strike="noStrike">
              <a:latin typeface="Arial"/>
            </a:endParaRPr>
          </a:p>
          <a:p>
            <a:pPr algn="ctr">
              <a:lnSpc>
                <a:spcPct val="100000"/>
              </a:lnSpc>
            </a:pPr>
            <a:r>
              <a:rPr b="0" lang="en-US" sz="3200" spc="-1" strike="noStrike">
                <a:latin typeface="Arial"/>
              </a:rPr>
              <a:t>40****85 </a:t>
            </a:r>
            <a:r>
              <a:rPr b="0" lang="zh-TW" sz="3200" spc="-1" strike="noStrike">
                <a:latin typeface="Arial"/>
              </a:rPr>
              <a:t>陳</a:t>
            </a:r>
            <a:r>
              <a:rPr b="0" lang="en-US" sz="3200" spc="-1" strike="noStrike">
                <a:latin typeface="Arial"/>
              </a:rPr>
              <a:t>*</a:t>
            </a:r>
            <a:r>
              <a:rPr b="0" lang="zh-TW" sz="3200" spc="-1" strike="noStrike">
                <a:latin typeface="Arial"/>
              </a:rPr>
              <a:t>霖</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04000" y="22608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開始加入檔案</a:t>
            </a:r>
            <a:endParaRPr b="0" lang="en-US" sz="4400" spc="-1" strike="noStrike">
              <a:latin typeface="Arial"/>
            </a:endParaRPr>
          </a:p>
        </p:txBody>
      </p:sp>
      <p:sp>
        <p:nvSpPr>
          <p:cNvPr id="98" name="CustomShape 2"/>
          <p:cNvSpPr/>
          <p:nvPr/>
        </p:nvSpPr>
        <p:spPr>
          <a:xfrm>
            <a:off x="432360" y="2039760"/>
            <a:ext cx="9071280" cy="32878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1.</a:t>
            </a:r>
            <a:r>
              <a:rPr b="0" lang="zh-TW" sz="3200" spc="-1" strike="noStrike">
                <a:latin typeface="Arial"/>
              </a:rPr>
              <a:t>輸入 </a:t>
            </a:r>
            <a:r>
              <a:rPr b="0" lang="en-US" sz="3200" spc="-1" strike="noStrike">
                <a:solidFill>
                  <a:srgbClr val="1e6a39"/>
                </a:solidFill>
                <a:latin typeface="Arial"/>
              </a:rPr>
              <a:t>sudo touch TEXT.txt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1e6a39"/>
                </a:solidFill>
                <a:latin typeface="Arial"/>
              </a:rPr>
              <a:t>2.</a:t>
            </a:r>
            <a:r>
              <a:rPr b="0" lang="zh-TW" sz="3200" spc="-1" strike="noStrike">
                <a:solidFill>
                  <a:srgbClr val="1e6a39"/>
                </a:solidFill>
                <a:latin typeface="Arial"/>
              </a:rPr>
              <a:t>輸入 </a:t>
            </a:r>
            <a:r>
              <a:rPr b="0" lang="en-US" sz="3200" spc="-1" strike="noStrike">
                <a:solidFill>
                  <a:srgbClr val="1e6a39"/>
                </a:solidFill>
                <a:latin typeface="Arial"/>
              </a:rPr>
              <a:t>sudo chmod 666 TEXT.txt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c9211e"/>
                </a:solidFill>
                <a:latin typeface="Arial"/>
              </a:rPr>
              <a:t>3.</a:t>
            </a:r>
            <a:r>
              <a:rPr b="0" lang="zh-TW" sz="3200" spc="-1" strike="noStrike">
                <a:solidFill>
                  <a:srgbClr val="c9211e"/>
                </a:solidFill>
                <a:latin typeface="Arial"/>
              </a:rPr>
              <a:t>開始要編輯文檔囉</a:t>
            </a:r>
            <a:r>
              <a:rPr b="0" lang="en-US" sz="3200" spc="-1" strike="noStrike">
                <a:solidFill>
                  <a:srgbClr val="c9211e"/>
                </a:solidFill>
                <a:latin typeface="Arial"/>
              </a:rPr>
              <a:t>!(</a:t>
            </a:r>
            <a:r>
              <a:rPr b="0" lang="zh-TW" sz="3200" spc="-1" strike="noStrike">
                <a:solidFill>
                  <a:srgbClr val="c9211e"/>
                </a:solidFill>
                <a:latin typeface="Arial"/>
              </a:rPr>
              <a:t>文字為主，圖片為輔</a:t>
            </a:r>
            <a:r>
              <a:rPr b="0" lang="en-US" sz="3200" spc="-1" strike="noStrike">
                <a:solidFill>
                  <a:srgbClr val="c9211e"/>
                </a:solidFill>
                <a:latin typeface="Arial"/>
              </a:rPr>
              <a:t>)</a:t>
            </a:r>
            <a:endParaRPr b="0" lang="en-US" sz="3200" spc="-1" strike="noStrike">
              <a:latin typeface="Arial"/>
            </a:endParaRPr>
          </a:p>
          <a:p>
            <a:pPr>
              <a:lnSpc>
                <a:spcPct val="100000"/>
              </a:lnSpc>
              <a:spcBef>
                <a:spcPts val="1417"/>
              </a:spcBef>
            </a:pPr>
            <a:endParaRPr b="0" lang="en-US" sz="3200" spc="-1" strike="noStrike">
              <a:latin typeface="Arial"/>
            </a:endParaRPr>
          </a:p>
          <a:p>
            <a:pPr>
              <a:lnSpc>
                <a:spcPct val="100000"/>
              </a:lnSpc>
              <a:spcBef>
                <a:spcPts val="1417"/>
              </a:spcBef>
            </a:pPr>
            <a:endParaRPr b="0" lang="en-US" sz="3200" spc="-1" strike="noStrike">
              <a:latin typeface="Arial"/>
            </a:endParaRPr>
          </a:p>
          <a:p>
            <a:pPr>
              <a:lnSpc>
                <a:spcPct val="10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576360" y="-7200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sudo nano index.php</a:t>
            </a:r>
            <a:endParaRPr b="0" lang="en-US" sz="4400" spc="-1" strike="noStrike">
              <a:latin typeface="Arial"/>
            </a:endParaRPr>
          </a:p>
        </p:txBody>
      </p:sp>
      <p:pic>
        <p:nvPicPr>
          <p:cNvPr id="100" name="" descr=""/>
          <p:cNvPicPr/>
          <p:nvPr/>
        </p:nvPicPr>
        <p:blipFill>
          <a:blip r:embed="rId1"/>
          <a:stretch/>
        </p:blipFill>
        <p:spPr>
          <a:xfrm>
            <a:off x="5040000" y="1310760"/>
            <a:ext cx="4841280" cy="3872880"/>
          </a:xfrm>
          <a:prstGeom prst="rect">
            <a:avLst/>
          </a:prstGeom>
          <a:ln>
            <a:noFill/>
          </a:ln>
        </p:spPr>
      </p:pic>
      <p:sp>
        <p:nvSpPr>
          <p:cNvPr id="101" name="CustomShape 2"/>
          <p:cNvSpPr/>
          <p:nvPr/>
        </p:nvSpPr>
        <p:spPr>
          <a:xfrm>
            <a:off x="0" y="792000"/>
            <a:ext cx="5039640" cy="3900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800080"/>
                </a:solidFill>
                <a:highlight>
                  <a:srgbClr val="ffffff"/>
                </a:highlight>
                <a:latin typeface="Arial"/>
              </a:rPr>
              <a:t>&lt;!DOCTYPE 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&lt;title="text page"&gt;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&lt;meta charset="UTF-8"&gt;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&lt;meta http-equiv="refresh" content="20"&gt;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&lt;div style="font-size:400%;padding-left:20%;padding-right:20%;"&gt;&lt;p&gt;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&lt;?php</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$myfile = fopen("TEXT.txt", "r") or die("Unknown Files!");</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echo fread($myfile,filesize("TEXT.txt"));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fclose($myfile);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&lt;/p&gt;&lt;/div&gt;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76360" y="-7200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sudo nano write</a:t>
            </a:r>
            <a:endParaRPr b="0" lang="en-US" sz="4400" spc="-1" strike="noStrike">
              <a:latin typeface="Arial"/>
            </a:endParaRPr>
          </a:p>
        </p:txBody>
      </p:sp>
      <p:sp>
        <p:nvSpPr>
          <p:cNvPr id="103" name="CustomShape 2"/>
          <p:cNvSpPr/>
          <p:nvPr/>
        </p:nvSpPr>
        <p:spPr>
          <a:xfrm>
            <a:off x="0" y="1222920"/>
            <a:ext cx="5039640" cy="3816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800080"/>
                </a:solidFill>
                <a:highlight>
                  <a:srgbClr val="ffffff"/>
                </a:highlight>
                <a:latin typeface="Arial"/>
              </a:rPr>
              <a:t>&lt;!DOCTYPE 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&lt;title="text page"&gt;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&lt;meta charset="UTF-8"&gt;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&lt;form action="writex.php" method="post"  id="usrform"&gt;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&lt;p&gt;</a:t>
            </a:r>
            <a:r>
              <a:rPr b="0" lang="zh-TW" sz="1500" spc="-1" strike="noStrike">
                <a:solidFill>
                  <a:srgbClr val="800080"/>
                </a:solidFill>
                <a:highlight>
                  <a:srgbClr val="ffffff"/>
                </a:highlight>
                <a:latin typeface="Arial"/>
              </a:rPr>
              <a:t>輸入文字</a:t>
            </a:r>
            <a:r>
              <a:rPr b="0" lang="en-US" sz="1500" spc="-1" strike="noStrike">
                <a:solidFill>
                  <a:srgbClr val="800080"/>
                </a:solidFill>
                <a:highlight>
                  <a:srgbClr val="ffffff"/>
                </a:highlight>
                <a:latin typeface="Arial"/>
              </a:rPr>
              <a:t>(</a:t>
            </a:r>
            <a:r>
              <a:rPr b="0" lang="zh-TW" sz="1500" spc="-1" strike="noStrike">
                <a:solidFill>
                  <a:srgbClr val="800080"/>
                </a:solidFill>
                <a:highlight>
                  <a:srgbClr val="ffffff"/>
                </a:highlight>
                <a:latin typeface="Arial"/>
              </a:rPr>
              <a:t>使用</a:t>
            </a:r>
            <a:r>
              <a:rPr b="0" lang="en-US" sz="1500" spc="-1" strike="noStrike">
                <a:solidFill>
                  <a:srgbClr val="800080"/>
                </a:solidFill>
                <a:highlight>
                  <a:srgbClr val="ffffff"/>
                </a:highlight>
                <a:latin typeface="Arial"/>
              </a:rPr>
              <a:t>&lt; br &gt;</a:t>
            </a:r>
            <a:r>
              <a:rPr b="0" lang="zh-TW" sz="1500" spc="-1" strike="noStrike">
                <a:solidFill>
                  <a:srgbClr val="800080"/>
                </a:solidFill>
                <a:highlight>
                  <a:srgbClr val="ffffff"/>
                </a:highlight>
                <a:latin typeface="Arial"/>
              </a:rPr>
              <a:t>以進行換行</a:t>
            </a:r>
            <a:r>
              <a:rPr b="0" lang="en-US" sz="1500" spc="-1" strike="noStrike">
                <a:solidFill>
                  <a:srgbClr val="800080"/>
                </a:solidFill>
                <a:highlight>
                  <a:srgbClr val="ffffff"/>
                </a:highlight>
                <a:latin typeface="Arial"/>
              </a:rPr>
              <a:t>):&lt;/p&gt;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&lt;br&gt;&lt;br&gt;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&lt;textarea rows="4" cols="50" name="name" form="usrform"&gt;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&lt;/textarea&gt;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&lt;input type ="submit" value="</a:t>
            </a:r>
            <a:r>
              <a:rPr b="0" lang="zh-TW" sz="1500" spc="-1" strike="noStrike">
                <a:solidFill>
                  <a:srgbClr val="800080"/>
                </a:solidFill>
                <a:highlight>
                  <a:srgbClr val="ffffff"/>
                </a:highlight>
                <a:latin typeface="Arial"/>
              </a:rPr>
              <a:t>送出</a:t>
            </a:r>
            <a:r>
              <a:rPr b="0" lang="en-US" sz="1500" spc="-1" strike="noStrike">
                <a:solidFill>
                  <a:srgbClr val="800080"/>
                </a:solidFill>
                <a:highlight>
                  <a:srgbClr val="ffffff"/>
                </a:highlight>
                <a:latin typeface="Arial"/>
              </a:rPr>
              <a:t>"&gt;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p:txBody>
      </p:sp>
      <p:pic>
        <p:nvPicPr>
          <p:cNvPr id="104" name="" descr=""/>
          <p:cNvPicPr/>
          <p:nvPr/>
        </p:nvPicPr>
        <p:blipFill>
          <a:blip r:embed="rId1"/>
          <a:stretch/>
        </p:blipFill>
        <p:spPr>
          <a:xfrm>
            <a:off x="4896000" y="1080000"/>
            <a:ext cx="5129640" cy="4103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72000" y="-27720"/>
            <a:ext cx="10223640" cy="1179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latin typeface="Arial"/>
              </a:rPr>
              <a:t>sudo nano write.php(</a:t>
            </a:r>
            <a:r>
              <a:rPr b="0" lang="zh-TW" sz="3200" spc="-1" strike="noStrike">
                <a:latin typeface="Arial"/>
              </a:rPr>
              <a:t>跟</a:t>
            </a:r>
            <a:r>
              <a:rPr b="0" lang="en-US" sz="3200" spc="-1" strike="noStrike">
                <a:latin typeface="Arial"/>
              </a:rPr>
              <a:t>write</a:t>
            </a:r>
            <a:r>
              <a:rPr b="0" lang="zh-TW" sz="3200" spc="-1" strike="noStrike">
                <a:latin typeface="Arial"/>
              </a:rPr>
              <a:t>比多了</a:t>
            </a:r>
            <a:r>
              <a:rPr b="0" lang="en-US" sz="3200" spc="-1" strike="noStrike">
                <a:latin typeface="Arial"/>
              </a:rPr>
              <a:t>php</a:t>
            </a:r>
            <a:r>
              <a:rPr b="0" lang="zh-TW" sz="3200" spc="-1" strike="noStrike">
                <a:latin typeface="Arial"/>
              </a:rPr>
              <a:t>語言的部份</a:t>
            </a:r>
            <a:r>
              <a:rPr b="0" lang="en-US" sz="3200" spc="-1" strike="noStrike">
                <a:latin typeface="Arial"/>
              </a:rPr>
              <a:t>)</a:t>
            </a:r>
            <a:endParaRPr b="0" lang="en-US" sz="3200" spc="-1" strike="noStrike">
              <a:latin typeface="Arial"/>
            </a:endParaRPr>
          </a:p>
        </p:txBody>
      </p:sp>
      <p:sp>
        <p:nvSpPr>
          <p:cNvPr id="106" name="CustomShape 2"/>
          <p:cNvSpPr/>
          <p:nvPr/>
        </p:nvSpPr>
        <p:spPr>
          <a:xfrm>
            <a:off x="72000" y="794520"/>
            <a:ext cx="5039640" cy="487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800080"/>
                </a:solidFill>
                <a:highlight>
                  <a:srgbClr val="ffffff"/>
                </a:highlight>
                <a:latin typeface="Arial"/>
              </a:rPr>
              <a:t>&lt;!DOCTYPE 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&lt;title="text page"&gt;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&lt;meta charset="UTF-8"&gt;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&lt;form action="writex.php" method="post"  id="usrform"&gt;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&lt;p&gt;</a:t>
            </a:r>
            <a:r>
              <a:rPr b="0" lang="zh-TW" sz="1500" spc="-1" strike="noStrike">
                <a:solidFill>
                  <a:srgbClr val="800080"/>
                </a:solidFill>
                <a:highlight>
                  <a:srgbClr val="ffffff"/>
                </a:highlight>
                <a:latin typeface="Arial"/>
              </a:rPr>
              <a:t>輸入文字</a:t>
            </a:r>
            <a:r>
              <a:rPr b="0" lang="en-US" sz="1500" spc="-1" strike="noStrike">
                <a:solidFill>
                  <a:srgbClr val="800080"/>
                </a:solidFill>
                <a:highlight>
                  <a:srgbClr val="ffffff"/>
                </a:highlight>
                <a:latin typeface="Arial"/>
              </a:rPr>
              <a:t>(</a:t>
            </a:r>
            <a:r>
              <a:rPr b="0" lang="zh-TW" sz="1500" spc="-1" strike="noStrike">
                <a:solidFill>
                  <a:srgbClr val="800080"/>
                </a:solidFill>
                <a:highlight>
                  <a:srgbClr val="ffffff"/>
                </a:highlight>
                <a:latin typeface="Arial"/>
              </a:rPr>
              <a:t>使用</a:t>
            </a:r>
            <a:r>
              <a:rPr b="0" lang="en-US" sz="1500" spc="-1" strike="noStrike">
                <a:solidFill>
                  <a:srgbClr val="800080"/>
                </a:solidFill>
                <a:highlight>
                  <a:srgbClr val="ffffff"/>
                </a:highlight>
                <a:latin typeface="Arial"/>
              </a:rPr>
              <a:t>&lt; br &gt;</a:t>
            </a:r>
            <a:r>
              <a:rPr b="0" lang="zh-TW" sz="1500" spc="-1" strike="noStrike">
                <a:solidFill>
                  <a:srgbClr val="800080"/>
                </a:solidFill>
                <a:highlight>
                  <a:srgbClr val="ffffff"/>
                </a:highlight>
                <a:latin typeface="Arial"/>
              </a:rPr>
              <a:t>以進行換行</a:t>
            </a:r>
            <a:r>
              <a:rPr b="0" lang="en-US" sz="1500" spc="-1" strike="noStrike">
                <a:solidFill>
                  <a:srgbClr val="800080"/>
                </a:solidFill>
                <a:highlight>
                  <a:srgbClr val="ffffff"/>
                </a:highlight>
                <a:latin typeface="Arial"/>
              </a:rPr>
              <a:t>):&lt;/p&gt;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&lt;br&gt;&lt;br&gt;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&lt;textarea rows="4" cols="50" name="name" form="usrform"&gt;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&lt;?php</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$myfile = fopen("TEXT.txt", "r") or die("");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echo fread($myfile,filesize("TEXT.txt"));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fclose($myfile);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&lt;/textarea&gt;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&lt;input type ="submit" value="</a:t>
            </a:r>
            <a:r>
              <a:rPr b="0" lang="zh-TW" sz="1500" spc="-1" strike="noStrike">
                <a:solidFill>
                  <a:srgbClr val="800080"/>
                </a:solidFill>
                <a:highlight>
                  <a:srgbClr val="ffffff"/>
                </a:highlight>
                <a:latin typeface="Arial"/>
              </a:rPr>
              <a:t>送出</a:t>
            </a:r>
            <a:r>
              <a:rPr b="0" lang="en-US" sz="1500" spc="-1" strike="noStrike">
                <a:solidFill>
                  <a:srgbClr val="800080"/>
                </a:solidFill>
                <a:highlight>
                  <a:srgbClr val="ffffff"/>
                </a:highlight>
                <a:latin typeface="Arial"/>
              </a:rPr>
              <a:t>"&gt;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&lt;/form&gt;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p:txBody>
      </p:sp>
      <p:pic>
        <p:nvPicPr>
          <p:cNvPr id="107" name="" descr=""/>
          <p:cNvPicPr/>
          <p:nvPr/>
        </p:nvPicPr>
        <p:blipFill>
          <a:blip r:embed="rId1"/>
          <a:stretch/>
        </p:blipFill>
        <p:spPr>
          <a:xfrm>
            <a:off x="4968000" y="1440000"/>
            <a:ext cx="5129640" cy="4103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72000" y="-27720"/>
            <a:ext cx="10223640" cy="1179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latin typeface="Arial"/>
              </a:rPr>
              <a:t>sudo nano writex.php</a:t>
            </a:r>
            <a:endParaRPr b="0" lang="en-US" sz="3200" spc="-1" strike="noStrike">
              <a:latin typeface="Arial"/>
            </a:endParaRPr>
          </a:p>
        </p:txBody>
      </p:sp>
      <p:sp>
        <p:nvSpPr>
          <p:cNvPr id="109" name="CustomShape 2"/>
          <p:cNvSpPr/>
          <p:nvPr/>
        </p:nvSpPr>
        <p:spPr>
          <a:xfrm>
            <a:off x="72000" y="794520"/>
            <a:ext cx="5039640" cy="472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800080"/>
                </a:solidFill>
                <a:highlight>
                  <a:srgbClr val="ffffff"/>
                </a:highlight>
                <a:latin typeface="Arial"/>
              </a:rPr>
              <a:t>&lt;!DOCTYPE 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&lt;title="text page"&gt;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&lt;meta charset="UTF-8"&gt;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&lt;/head&gt;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&lt;?php</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$name = $_POST['name'];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$myfile = fopen("TEXT.txt", "w") or die("Unable to open file!");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fwrite($myfile, $txt);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$txt = "$name";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fwrite($myfile, $txt);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fclose($myfile);</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&lt;h2&gt;</a:t>
            </a:r>
            <a:r>
              <a:rPr b="0" lang="zh-TW" sz="1500" spc="-1" strike="noStrike">
                <a:solidFill>
                  <a:srgbClr val="800080"/>
                </a:solidFill>
                <a:highlight>
                  <a:srgbClr val="ffffff"/>
                </a:highlight>
                <a:latin typeface="Arial"/>
              </a:rPr>
              <a:t>已寫入</a:t>
            </a:r>
            <a:r>
              <a:rPr b="0" lang="en-US" sz="1500" spc="-1" strike="noStrike">
                <a:solidFill>
                  <a:srgbClr val="800080"/>
                </a:solidFill>
                <a:highlight>
                  <a:srgbClr val="ffffff"/>
                </a:highlight>
                <a:latin typeface="Arial"/>
              </a:rPr>
              <a:t>&lt;/h2&gt;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&lt;a href="index.php"&gt;</a:t>
            </a:r>
            <a:r>
              <a:rPr b="0" lang="zh-TW" sz="1500" spc="-1" strike="noStrike">
                <a:solidFill>
                  <a:srgbClr val="800080"/>
                </a:solidFill>
                <a:highlight>
                  <a:srgbClr val="ffffff"/>
                </a:highlight>
                <a:latin typeface="Arial"/>
              </a:rPr>
              <a:t>回主畫面</a:t>
            </a:r>
            <a:r>
              <a:rPr b="0" lang="en-US" sz="1500" spc="-1" strike="noStrike">
                <a:solidFill>
                  <a:srgbClr val="800080"/>
                </a:solidFill>
                <a:highlight>
                  <a:srgbClr val="ffffff"/>
                </a:highlight>
                <a:latin typeface="Arial"/>
              </a:rPr>
              <a:t>&lt;/a&gt; | &lt;a href="write.php"&gt;</a:t>
            </a:r>
            <a:r>
              <a:rPr b="0" lang="zh-TW" sz="1500" spc="-1" strike="noStrike">
                <a:solidFill>
                  <a:srgbClr val="800080"/>
                </a:solidFill>
                <a:highlight>
                  <a:srgbClr val="ffffff"/>
                </a:highlight>
                <a:latin typeface="Arial"/>
              </a:rPr>
              <a:t>編輯</a:t>
            </a:r>
            <a:r>
              <a:rPr b="0" lang="en-US" sz="1500" spc="-1" strike="noStrike">
                <a:solidFill>
                  <a:srgbClr val="800080"/>
                </a:solidFill>
                <a:highlight>
                  <a:srgbClr val="ffffff"/>
                </a:highlight>
                <a:latin typeface="Arial"/>
              </a:rPr>
              <a:t>&lt;/a&gt;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&lt;/body&gt;</a:t>
            </a:r>
            <a:endParaRPr b="0" lang="en-US" sz="1500" spc="-1" strike="noStrike">
              <a:latin typeface="Arial"/>
            </a:endParaRPr>
          </a:p>
          <a:p>
            <a:pPr>
              <a:lnSpc>
                <a:spcPct val="100000"/>
              </a:lnSpc>
            </a:pPr>
            <a:r>
              <a:rPr b="0" lang="en-US" sz="1500" spc="-1" strike="noStrike">
                <a:solidFill>
                  <a:srgbClr val="800080"/>
                </a:solidFill>
                <a:highlight>
                  <a:srgbClr val="ffffff"/>
                </a:highlight>
                <a:latin typeface="Arial"/>
              </a:rPr>
              <a:t>&lt;/html&gt;</a:t>
            </a:r>
            <a:endParaRPr b="0" lang="en-US" sz="1500" spc="-1" strike="noStrike">
              <a:latin typeface="Arial"/>
            </a:endParaRPr>
          </a:p>
        </p:txBody>
      </p:sp>
      <p:pic>
        <p:nvPicPr>
          <p:cNvPr id="110" name="" descr=""/>
          <p:cNvPicPr/>
          <p:nvPr/>
        </p:nvPicPr>
        <p:blipFill>
          <a:blip r:embed="rId1"/>
          <a:stretch/>
        </p:blipFill>
        <p:spPr>
          <a:xfrm>
            <a:off x="4824000" y="1123560"/>
            <a:ext cx="5255280" cy="42040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72000" y="-72000"/>
            <a:ext cx="10223640" cy="719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3200" spc="-1" strike="noStrike">
                <a:latin typeface="Arial"/>
              </a:rPr>
              <a:t>說明以下檔案用途 </a:t>
            </a:r>
            <a:r>
              <a:rPr b="0" lang="en-US" sz="3200" spc="-1" strike="noStrike">
                <a:latin typeface="Arial"/>
              </a:rPr>
              <a:t>:</a:t>
            </a:r>
            <a:endParaRPr b="0" lang="en-US" sz="3200" spc="-1" strike="noStrike">
              <a:latin typeface="Arial"/>
            </a:endParaRPr>
          </a:p>
        </p:txBody>
      </p:sp>
      <p:sp>
        <p:nvSpPr>
          <p:cNvPr id="112" name="CustomShape 2"/>
          <p:cNvSpPr/>
          <p:nvPr/>
        </p:nvSpPr>
        <p:spPr>
          <a:xfrm>
            <a:off x="432000" y="617040"/>
            <a:ext cx="9143640" cy="5052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650953"/>
                </a:solidFill>
                <a:latin typeface="Arial"/>
              </a:rPr>
              <a:t>index.php  </a:t>
            </a:r>
            <a:r>
              <a:rPr b="0" lang="zh-TW" sz="1800" spc="-1" strike="noStrike">
                <a:solidFill>
                  <a:srgbClr val="650953"/>
                </a:solidFill>
                <a:latin typeface="Arial"/>
              </a:rPr>
              <a:t>主頁面，輸入</a:t>
            </a:r>
            <a:r>
              <a:rPr b="0" lang="en-US" sz="1800" spc="-1" strike="noStrike">
                <a:solidFill>
                  <a:srgbClr val="650953"/>
                </a:solidFill>
                <a:latin typeface="Arial"/>
              </a:rPr>
              <a:t>ip</a:t>
            </a:r>
            <a:r>
              <a:rPr b="0" lang="zh-TW" sz="1800" spc="-1" strike="noStrike">
                <a:solidFill>
                  <a:srgbClr val="650953"/>
                </a:solidFill>
                <a:latin typeface="Arial"/>
              </a:rPr>
              <a:t>位址或網頁會直接連到該檔案</a:t>
            </a:r>
            <a:endParaRPr b="0" lang="en-US" sz="1800" spc="-1" strike="noStrike">
              <a:latin typeface="Arial"/>
            </a:endParaRPr>
          </a:p>
          <a:p>
            <a:pPr>
              <a:lnSpc>
                <a:spcPct val="100000"/>
              </a:lnSpc>
            </a:pPr>
            <a:r>
              <a:rPr b="0" lang="en-US" sz="1800" spc="-1" strike="noStrike">
                <a:solidFill>
                  <a:srgbClr val="224b12"/>
                </a:solidFill>
                <a:latin typeface="Arial"/>
              </a:rPr>
              <a:t>EX: localhost [Enter]</a:t>
            </a:r>
            <a:r>
              <a:rPr b="0" lang="zh-TW" sz="1800" spc="-1" strike="noStrike">
                <a:solidFill>
                  <a:srgbClr val="224b12"/>
                </a:solidFill>
                <a:latin typeface="Arial"/>
              </a:rPr>
              <a:t>就會進入該路徑的</a:t>
            </a:r>
            <a:r>
              <a:rPr b="0" lang="en-US" sz="1800" spc="-1" strike="noStrike">
                <a:solidFill>
                  <a:srgbClr val="224b12"/>
                </a:solidFill>
                <a:latin typeface="Arial"/>
              </a:rPr>
              <a:t>index.html</a:t>
            </a:r>
            <a:r>
              <a:rPr b="0" lang="zh-TW" sz="1800" spc="-1" strike="noStrike">
                <a:solidFill>
                  <a:srgbClr val="224b12"/>
                </a:solidFill>
                <a:latin typeface="Arial"/>
              </a:rPr>
              <a:t>或</a:t>
            </a:r>
            <a:r>
              <a:rPr b="0" lang="en-US" sz="1800" spc="-1" strike="noStrike">
                <a:solidFill>
                  <a:srgbClr val="224b12"/>
                </a:solidFill>
                <a:latin typeface="Arial"/>
              </a:rPr>
              <a:t>index.php</a:t>
            </a:r>
            <a:r>
              <a:rPr b="0" lang="zh-TW" sz="1800" spc="-1" strike="noStrike">
                <a:solidFill>
                  <a:srgbClr val="224b12"/>
                </a:solidFill>
                <a:latin typeface="Arial"/>
              </a:rPr>
              <a:t>的畫面</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650953"/>
                </a:solidFill>
                <a:latin typeface="Arial"/>
              </a:rPr>
              <a:t>Write         </a:t>
            </a:r>
            <a:r>
              <a:rPr b="0" lang="zh-TW" sz="1800" spc="-1" strike="noStrike">
                <a:solidFill>
                  <a:srgbClr val="650953"/>
                </a:solidFill>
                <a:latin typeface="Arial"/>
              </a:rPr>
              <a:t>方便使用建立的檔案，但因不是</a:t>
            </a:r>
            <a:r>
              <a:rPr b="0" lang="en-US" sz="1800" spc="-1" strike="noStrike">
                <a:solidFill>
                  <a:srgbClr val="650953"/>
                </a:solidFill>
                <a:latin typeface="Arial"/>
              </a:rPr>
              <a:t>php</a:t>
            </a:r>
            <a:r>
              <a:rPr b="0" lang="zh-TW" sz="1800" spc="-1" strike="noStrike">
                <a:solidFill>
                  <a:srgbClr val="650953"/>
                </a:solidFill>
                <a:latin typeface="Arial"/>
              </a:rPr>
              <a:t>檔所以文字欄不會出現前一次的紀錄</a:t>
            </a:r>
            <a:endParaRPr b="0" lang="en-US" sz="1800" spc="-1" strike="noStrike">
              <a:latin typeface="Arial"/>
            </a:endParaRPr>
          </a:p>
          <a:p>
            <a:pPr>
              <a:lnSpc>
                <a:spcPct val="100000"/>
              </a:lnSpc>
            </a:pPr>
            <a:r>
              <a:rPr b="0" lang="en-US" sz="1800" spc="-1" strike="noStrike">
                <a:solidFill>
                  <a:srgbClr val="224b12"/>
                </a:solidFill>
                <a:latin typeface="Arial"/>
                <a:ea typeface="Noto Sans CJK TC Regular"/>
              </a:rPr>
              <a:t>EX: localhost/write [Enter]</a:t>
            </a:r>
            <a:r>
              <a:rPr b="0" lang="zh-TW" sz="1800" spc="-1" strike="noStrike">
                <a:solidFill>
                  <a:srgbClr val="224b12"/>
                </a:solidFill>
                <a:latin typeface="Arial"/>
                <a:ea typeface="Noto Sans CJK TC Regular"/>
              </a:rPr>
              <a:t>就會顯示空白文字欄跟送出鍵</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650953"/>
                </a:solidFill>
                <a:latin typeface="Arial"/>
                <a:ea typeface="Noto Sans CJK TC Regular"/>
              </a:rPr>
              <a:t>write.php   </a:t>
            </a:r>
            <a:r>
              <a:rPr b="0" lang="zh-TW" sz="1800" spc="-1" strike="noStrike">
                <a:solidFill>
                  <a:srgbClr val="650953"/>
                </a:solidFill>
                <a:latin typeface="Arial"/>
                <a:ea typeface="Noto Sans CJK TC Regular"/>
              </a:rPr>
              <a:t>可顯示前一次的紀錄並進行編輯</a:t>
            </a:r>
            <a:endParaRPr b="0" lang="en-US" sz="1800" spc="-1" strike="noStrike">
              <a:latin typeface="Arial"/>
            </a:endParaRPr>
          </a:p>
          <a:p>
            <a:pPr>
              <a:lnSpc>
                <a:spcPct val="100000"/>
              </a:lnSpc>
            </a:pPr>
            <a:r>
              <a:rPr b="0" lang="en-US" sz="1800" spc="-1" strike="noStrike">
                <a:solidFill>
                  <a:srgbClr val="224b12"/>
                </a:solidFill>
                <a:latin typeface="Arial"/>
                <a:ea typeface="Noto Sans CJK TC Regular"/>
              </a:rPr>
              <a:t>EX: localhost/write.php [Enter]</a:t>
            </a:r>
            <a:r>
              <a:rPr b="0" lang="zh-TW" sz="1800" spc="-1" strike="noStrike">
                <a:solidFill>
                  <a:srgbClr val="224b12"/>
                </a:solidFill>
                <a:latin typeface="Arial"/>
                <a:ea typeface="Noto Sans CJK TC Regular"/>
              </a:rPr>
              <a:t>就會顯示上次編輯的文字欄跟送出鍵</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650953"/>
                </a:solidFill>
                <a:latin typeface="Arial"/>
                <a:ea typeface="Noto Sans CJK TC Regular"/>
              </a:rPr>
              <a:t>writex.php  </a:t>
            </a:r>
            <a:r>
              <a:rPr b="0" lang="zh-TW" sz="1800" spc="-1" strike="noStrike">
                <a:solidFill>
                  <a:srgbClr val="650953"/>
                </a:solidFill>
                <a:latin typeface="Arial"/>
                <a:ea typeface="Noto Sans CJK TC Regular"/>
              </a:rPr>
              <a:t>將文字欄中的資料寫入到</a:t>
            </a:r>
            <a:r>
              <a:rPr b="0" lang="en-US" sz="1800" spc="-1" strike="noStrike">
                <a:solidFill>
                  <a:srgbClr val="650953"/>
                </a:solidFill>
                <a:latin typeface="Arial"/>
                <a:ea typeface="Noto Sans CJK TC Regular"/>
              </a:rPr>
              <a:t>TEXT.txt</a:t>
            </a:r>
            <a:r>
              <a:rPr b="0" lang="zh-TW" sz="1800" spc="-1" strike="noStrike">
                <a:solidFill>
                  <a:srgbClr val="650953"/>
                </a:solidFill>
                <a:latin typeface="Arial"/>
                <a:ea typeface="Noto Sans CJK TC Regular"/>
              </a:rPr>
              <a:t>的檔案</a:t>
            </a:r>
            <a:endParaRPr b="0" lang="en-US" sz="1800" spc="-1" strike="noStrike">
              <a:latin typeface="Arial"/>
            </a:endParaRPr>
          </a:p>
          <a:p>
            <a:pPr>
              <a:lnSpc>
                <a:spcPct val="100000"/>
              </a:lnSpc>
            </a:pPr>
            <a:r>
              <a:rPr b="0" lang="en-US" sz="1800" spc="-1" strike="noStrike">
                <a:solidFill>
                  <a:srgbClr val="224b12"/>
                </a:solidFill>
                <a:latin typeface="Arial"/>
                <a:ea typeface="Noto Sans CJK TC Regular"/>
              </a:rPr>
              <a:t>EX:</a:t>
            </a:r>
            <a:r>
              <a:rPr b="0" lang="zh-TW" sz="1800" spc="-1" strike="noStrike">
                <a:solidFill>
                  <a:srgbClr val="224b12"/>
                </a:solidFill>
                <a:latin typeface="Arial"/>
                <a:ea typeface="Noto Sans CJK TC Regular"/>
              </a:rPr>
              <a:t>在</a:t>
            </a:r>
            <a:r>
              <a:rPr b="0" lang="en-US" sz="1800" spc="-1" strike="noStrike">
                <a:solidFill>
                  <a:srgbClr val="224b12"/>
                </a:solidFill>
                <a:latin typeface="Arial"/>
                <a:ea typeface="Noto Sans CJK TC Regular"/>
              </a:rPr>
              <a:t>write</a:t>
            </a:r>
            <a:r>
              <a:rPr b="0" lang="zh-TW" sz="1800" spc="-1" strike="noStrike">
                <a:solidFill>
                  <a:srgbClr val="224b12"/>
                </a:solidFill>
                <a:latin typeface="Arial"/>
                <a:ea typeface="Noto Sans CJK TC Regular"/>
              </a:rPr>
              <a:t>或</a:t>
            </a:r>
            <a:r>
              <a:rPr b="0" lang="en-US" sz="1800" spc="-1" strike="noStrike">
                <a:solidFill>
                  <a:srgbClr val="224b12"/>
                </a:solidFill>
                <a:latin typeface="Arial"/>
                <a:ea typeface="Noto Sans CJK TC Regular"/>
              </a:rPr>
              <a:t>write.php</a:t>
            </a:r>
            <a:r>
              <a:rPr b="0" lang="zh-TW" sz="1800" spc="-1" strike="noStrike">
                <a:solidFill>
                  <a:srgbClr val="224b12"/>
                </a:solidFill>
                <a:latin typeface="Arial"/>
                <a:ea typeface="Noto Sans CJK TC Regular"/>
              </a:rPr>
              <a:t>寫完文字後按下</a:t>
            </a:r>
            <a:r>
              <a:rPr b="0" lang="zh-TW" sz="1800" spc="-1" strike="noStrike">
                <a:solidFill>
                  <a:srgbClr val="333333"/>
                </a:solidFill>
                <a:latin typeface="Arial"/>
                <a:ea typeface="Noto Sans CJK TC Regular"/>
              </a:rPr>
              <a:t>送出鍵</a:t>
            </a:r>
            <a:r>
              <a:rPr b="0" lang="zh-TW" sz="1800" spc="-1" strike="noStrike">
                <a:solidFill>
                  <a:srgbClr val="224b12"/>
                </a:solidFill>
                <a:latin typeface="Arial"/>
                <a:ea typeface="Noto Sans CJK TC Regular"/>
              </a:rPr>
              <a:t>就會進入</a:t>
            </a:r>
            <a:r>
              <a:rPr b="0" lang="en-US" sz="1800" spc="-1" strike="noStrike">
                <a:solidFill>
                  <a:srgbClr val="224b12"/>
                </a:solidFill>
                <a:latin typeface="Arial"/>
                <a:ea typeface="Noto Sans CJK TC Regular"/>
              </a:rPr>
              <a:t>writex.php</a:t>
            </a:r>
            <a:r>
              <a:rPr b="0" lang="zh-TW" sz="1800" spc="-1" strike="noStrike">
                <a:solidFill>
                  <a:srgbClr val="224b12"/>
                </a:solidFill>
                <a:latin typeface="Arial"/>
                <a:ea typeface="Noto Sans CJK TC Regular"/>
              </a:rPr>
              <a:t>頁面來看是否完成寫入</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650953"/>
                </a:solidFill>
                <a:latin typeface="Arial"/>
                <a:ea typeface="Noto Sans CJK TC Regular"/>
              </a:rPr>
              <a:t>TEXT.txt     </a:t>
            </a:r>
            <a:r>
              <a:rPr b="0" lang="zh-TW" sz="1800" spc="-1" strike="noStrike">
                <a:solidFill>
                  <a:srgbClr val="650953"/>
                </a:solidFill>
                <a:latin typeface="Arial"/>
                <a:ea typeface="Noto Sans CJK TC Regular"/>
              </a:rPr>
              <a:t>負責儲存文字的檔案</a:t>
            </a:r>
            <a:endParaRPr b="0" lang="en-US" sz="1800" spc="-1" strike="noStrike">
              <a:latin typeface="Arial"/>
            </a:endParaRPr>
          </a:p>
          <a:p>
            <a:pPr>
              <a:lnSpc>
                <a:spcPct val="100000"/>
              </a:lnSpc>
            </a:pPr>
            <a:r>
              <a:rPr b="0" lang="en-US" sz="1800" spc="-1" strike="noStrike">
                <a:solidFill>
                  <a:srgbClr val="224b12"/>
                </a:solidFill>
                <a:latin typeface="Arial"/>
                <a:ea typeface="Noto Sans CJK TC Regular"/>
              </a:rPr>
              <a:t>EX:</a:t>
            </a:r>
            <a:r>
              <a:rPr b="0" lang="zh-TW" sz="1800" spc="-1" strike="noStrike">
                <a:solidFill>
                  <a:srgbClr val="224b12"/>
                </a:solidFill>
                <a:latin typeface="Arial"/>
                <a:ea typeface="Noto Sans CJK TC Regular"/>
              </a:rPr>
              <a:t>使用</a:t>
            </a:r>
            <a:r>
              <a:rPr b="0" lang="en-US" sz="1800" spc="-1" strike="noStrike">
                <a:solidFill>
                  <a:srgbClr val="224b12"/>
                </a:solidFill>
                <a:latin typeface="Arial"/>
                <a:ea typeface="Noto Sans CJK TC Regular"/>
              </a:rPr>
              <a:t>writex.php</a:t>
            </a:r>
            <a:r>
              <a:rPr b="0" lang="zh-TW" sz="1800" spc="-1" strike="noStrike">
                <a:solidFill>
                  <a:srgbClr val="224b12"/>
                </a:solidFill>
                <a:latin typeface="Arial"/>
                <a:ea typeface="Noto Sans CJK TC Regular"/>
              </a:rPr>
              <a:t>會將文字欄的資料寫到該檔裡，使用</a:t>
            </a:r>
            <a:r>
              <a:rPr b="0" lang="en-US" sz="1800" spc="-1" strike="noStrike">
                <a:solidFill>
                  <a:srgbClr val="224b12"/>
                </a:solidFill>
                <a:latin typeface="Arial"/>
                <a:ea typeface="Noto Sans CJK TC Regular"/>
              </a:rPr>
              <a:t>write.php</a:t>
            </a:r>
            <a:r>
              <a:rPr b="0" lang="zh-TW" sz="1800" spc="-1" strike="noStrike">
                <a:solidFill>
                  <a:srgbClr val="224b12"/>
                </a:solidFill>
                <a:latin typeface="Arial"/>
                <a:ea typeface="Noto Sans CJK TC Regular"/>
              </a:rPr>
              <a:t>會從該檔讀取資料</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04000" y="-153360"/>
            <a:ext cx="9071280" cy="81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連接網路</a:t>
            </a:r>
            <a:r>
              <a:rPr b="0" lang="en-US" sz="4400" spc="-1" strike="noStrike">
                <a:latin typeface="Arial"/>
              </a:rPr>
              <a:t>(Wi-Fi)</a:t>
            </a:r>
            <a:endParaRPr b="0" lang="en-US" sz="4400" spc="-1" strike="noStrike">
              <a:latin typeface="Arial"/>
            </a:endParaRPr>
          </a:p>
        </p:txBody>
      </p:sp>
      <p:pic>
        <p:nvPicPr>
          <p:cNvPr id="114" name="" descr=""/>
          <p:cNvPicPr/>
          <p:nvPr/>
        </p:nvPicPr>
        <p:blipFill>
          <a:blip r:embed="rId1"/>
          <a:stretch/>
        </p:blipFill>
        <p:spPr>
          <a:xfrm>
            <a:off x="2448000" y="821160"/>
            <a:ext cx="5993280" cy="47944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0" y="0"/>
            <a:ext cx="10079640" cy="801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000" spc="-1" strike="noStrike">
                <a:latin typeface="Arial"/>
              </a:rPr>
              <a:t>打開</a:t>
            </a:r>
            <a:r>
              <a:rPr b="0" lang="en-US" sz="4000" spc="-1" strike="noStrike">
                <a:latin typeface="Arial"/>
              </a:rPr>
              <a:t>LX</a:t>
            </a:r>
            <a:r>
              <a:rPr b="0" lang="zh-TW" sz="4000" spc="-1" strike="noStrike">
                <a:latin typeface="Arial"/>
              </a:rPr>
              <a:t>終端機尋找</a:t>
            </a:r>
            <a:r>
              <a:rPr b="0" lang="en-US" sz="4000" spc="-1" strike="noStrike">
                <a:latin typeface="Arial"/>
              </a:rPr>
              <a:t>ip</a:t>
            </a:r>
            <a:r>
              <a:rPr b="0" lang="zh-TW" sz="4000" spc="-1" strike="noStrike">
                <a:latin typeface="Arial"/>
              </a:rPr>
              <a:t>位址，輸入以下指令</a:t>
            </a:r>
            <a:r>
              <a:rPr b="0" lang="en-US" sz="4000" spc="-1" strike="noStrike">
                <a:latin typeface="Arial"/>
              </a:rPr>
              <a:t>:</a:t>
            </a:r>
            <a:endParaRPr b="0" lang="en-US" sz="4000" spc="-1" strike="noStrike">
              <a:latin typeface="Arial"/>
            </a:endParaRPr>
          </a:p>
        </p:txBody>
      </p:sp>
      <p:sp>
        <p:nvSpPr>
          <p:cNvPr id="116" name="CustomShape 2"/>
          <p:cNvSpPr/>
          <p:nvPr/>
        </p:nvSpPr>
        <p:spPr>
          <a:xfrm>
            <a:off x="0" y="2304000"/>
            <a:ext cx="4175640" cy="1799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zh-TW" sz="2800" spc="-1" strike="noStrike">
                <a:solidFill>
                  <a:srgbClr val="000000"/>
                </a:solidFill>
                <a:latin typeface="Arial"/>
              </a:rPr>
              <a:t>輸入</a:t>
            </a:r>
            <a:r>
              <a:rPr b="0" lang="en-US" sz="2800" spc="-1" strike="noStrike">
                <a:solidFill>
                  <a:srgbClr val="1e6a39"/>
                </a:solidFill>
                <a:latin typeface="Arial"/>
              </a:rPr>
              <a:t>ip a</a:t>
            </a:r>
            <a:r>
              <a:rPr b="0" lang="zh-TW" sz="2800" spc="-1" strike="noStrike">
                <a:solidFill>
                  <a:srgbClr val="000000"/>
                </a:solidFill>
                <a:latin typeface="Arial"/>
              </a:rPr>
              <a:t>後，黃色線條為</a:t>
            </a:r>
            <a:r>
              <a:rPr b="0" lang="en-US" sz="2800" spc="-1" strike="noStrike">
                <a:solidFill>
                  <a:srgbClr val="000000"/>
                </a:solidFill>
                <a:latin typeface="Arial"/>
              </a:rPr>
              <a:t>zero W</a:t>
            </a:r>
            <a:r>
              <a:rPr b="0" lang="zh-TW" sz="2800" spc="-1" strike="noStrike">
                <a:solidFill>
                  <a:srgbClr val="000000"/>
                </a:solidFill>
                <a:latin typeface="Arial"/>
              </a:rPr>
              <a:t>的</a:t>
            </a:r>
            <a:r>
              <a:rPr b="0" lang="en-US" sz="2800" spc="-1" strike="noStrike">
                <a:solidFill>
                  <a:srgbClr val="000000"/>
                </a:solidFill>
                <a:latin typeface="Arial"/>
              </a:rPr>
              <a:t>ip</a:t>
            </a:r>
            <a:r>
              <a:rPr b="0" lang="zh-TW" sz="2800" spc="-1" strike="noStrike">
                <a:solidFill>
                  <a:srgbClr val="000000"/>
                </a:solidFill>
                <a:latin typeface="Arial"/>
              </a:rPr>
              <a:t>位址</a:t>
            </a:r>
            <a:endParaRPr b="0" lang="en-US" sz="2800" spc="-1" strike="noStrike">
              <a:latin typeface="Arial"/>
            </a:endParaRPr>
          </a:p>
          <a:p>
            <a:pPr>
              <a:lnSpc>
                <a:spcPct val="100000"/>
              </a:lnSpc>
              <a:spcBef>
                <a:spcPts val="1417"/>
              </a:spcBef>
            </a:pPr>
            <a:endParaRPr b="0" lang="en-US" sz="2800" spc="-1" strike="noStrike">
              <a:latin typeface="Arial"/>
            </a:endParaRPr>
          </a:p>
        </p:txBody>
      </p:sp>
      <p:pic>
        <p:nvPicPr>
          <p:cNvPr id="117" name="" descr=""/>
          <p:cNvPicPr/>
          <p:nvPr/>
        </p:nvPicPr>
        <p:blipFill>
          <a:blip r:embed="rId1"/>
          <a:stretch/>
        </p:blipFill>
        <p:spPr>
          <a:xfrm>
            <a:off x="4248000" y="892800"/>
            <a:ext cx="5543640" cy="4434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0" y="0"/>
            <a:ext cx="10079640" cy="801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000" spc="-1" strike="noStrike">
                <a:latin typeface="Arial"/>
              </a:rPr>
              <a:t>打開行動裝置，連接同一台網路</a:t>
            </a:r>
            <a:endParaRPr b="0" lang="en-US" sz="4000" spc="-1" strike="noStrike">
              <a:latin typeface="Arial"/>
            </a:endParaRPr>
          </a:p>
        </p:txBody>
      </p:sp>
      <p:pic>
        <p:nvPicPr>
          <p:cNvPr id="119" name="" descr=""/>
          <p:cNvPicPr/>
          <p:nvPr/>
        </p:nvPicPr>
        <p:blipFill>
          <a:blip r:embed="rId1"/>
          <a:stretch/>
        </p:blipFill>
        <p:spPr>
          <a:xfrm>
            <a:off x="3236040" y="1080000"/>
            <a:ext cx="3171600" cy="42292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0" y="-72000"/>
            <a:ext cx="10079640" cy="1027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2800" spc="-1" strike="noStrike">
                <a:latin typeface="Arial"/>
              </a:rPr>
              <a:t>輸入</a:t>
            </a:r>
            <a:r>
              <a:rPr b="0" lang="en-US" sz="2800" spc="-1" strike="noStrike">
                <a:latin typeface="Arial"/>
              </a:rPr>
              <a:t>ip</a:t>
            </a:r>
            <a:r>
              <a:rPr b="0" lang="zh-TW" sz="2800" spc="-1" strike="noStrike">
                <a:latin typeface="Arial"/>
              </a:rPr>
              <a:t>位址進去後，出現一個空白頁面表示成功了，這實在</a:t>
            </a:r>
            <a:r>
              <a:rPr b="0" lang="en-US" sz="2800" spc="-1" strike="noStrike">
                <a:latin typeface="Arial"/>
              </a:rPr>
              <a:t>ip</a:t>
            </a:r>
            <a:r>
              <a:rPr b="0" lang="zh-TW" sz="2800" spc="-1" strike="noStrike">
                <a:latin typeface="Arial"/>
              </a:rPr>
              <a:t>位址的後面打上</a:t>
            </a:r>
            <a:r>
              <a:rPr b="0" lang="en-US" sz="2800" spc="-1" strike="noStrike">
                <a:latin typeface="Arial"/>
              </a:rPr>
              <a:t>write</a:t>
            </a:r>
            <a:r>
              <a:rPr b="0" lang="zh-TW" sz="2800" spc="-1" strike="noStrike">
                <a:latin typeface="Arial"/>
              </a:rPr>
              <a:t>，看能不能進入以下頁面，左邊為範例</a:t>
            </a:r>
            <a:r>
              <a:rPr b="0" lang="en-US" sz="2800" spc="-1" strike="noStrike">
                <a:latin typeface="Arial"/>
              </a:rPr>
              <a:t>:</a:t>
            </a:r>
            <a:endParaRPr b="0" lang="en-US" sz="2800" spc="-1" strike="noStrike">
              <a:latin typeface="Arial"/>
            </a:endParaRPr>
          </a:p>
        </p:txBody>
      </p:sp>
      <p:sp>
        <p:nvSpPr>
          <p:cNvPr id="121" name="CustomShape 2"/>
          <p:cNvSpPr/>
          <p:nvPr/>
        </p:nvSpPr>
        <p:spPr>
          <a:xfrm>
            <a:off x="864000" y="2881800"/>
            <a:ext cx="3599640" cy="429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1e6a39"/>
                </a:solidFill>
                <a:latin typeface="Arial"/>
              </a:rPr>
              <a:t>192.168.1.10/write</a:t>
            </a:r>
            <a:endParaRPr b="0" lang="en-US" sz="2400" spc="-1" strike="noStrike">
              <a:latin typeface="Arial"/>
            </a:endParaRPr>
          </a:p>
        </p:txBody>
      </p:sp>
      <p:pic>
        <p:nvPicPr>
          <p:cNvPr id="122" name="" descr=""/>
          <p:cNvPicPr/>
          <p:nvPr/>
        </p:nvPicPr>
        <p:blipFill>
          <a:blip r:embed="rId1"/>
          <a:stretch/>
        </p:blipFill>
        <p:spPr>
          <a:xfrm>
            <a:off x="4968000" y="1003320"/>
            <a:ext cx="3383640" cy="4511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504000" y="22608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專題</a:t>
            </a:r>
            <a:r>
              <a:rPr b="0" lang="en-US" sz="4400" spc="-1" strike="noStrike">
                <a:latin typeface="Arial"/>
              </a:rPr>
              <a:t>:</a:t>
            </a:r>
            <a:r>
              <a:rPr b="0" lang="zh-TW" sz="4400" spc="-1" strike="noStrike">
                <a:latin typeface="Arial"/>
              </a:rPr>
              <a:t>網頁公告欄</a:t>
            </a:r>
            <a:endParaRPr b="0" lang="en-US" sz="4400" spc="-1" strike="noStrike">
              <a:latin typeface="Arial"/>
            </a:endParaRPr>
          </a:p>
        </p:txBody>
      </p:sp>
      <p:sp>
        <p:nvSpPr>
          <p:cNvPr id="79"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latin typeface="Arial"/>
            </a:endParaRPr>
          </a:p>
          <a:p>
            <a:pPr marL="432000" indent="-323640">
              <a:lnSpc>
                <a:spcPct val="100000"/>
              </a:lnSpc>
              <a:spcBef>
                <a:spcPts val="1417"/>
              </a:spcBef>
              <a:buClr>
                <a:srgbClr val="000000"/>
              </a:buClr>
              <a:buSzPct val="45000"/>
              <a:buFont typeface="Wingdings" charset="2"/>
              <a:buChar char=""/>
            </a:pPr>
            <a:r>
              <a:rPr b="0" lang="zh-TW" sz="2400" spc="-1" strike="noStrike">
                <a:latin typeface="Arial"/>
              </a:rPr>
              <a:t>這原本是對家人用的，避免在聽音樂時他們突然進門嚇到我，再加上我們這組都沒想到專題要做什麼就乾脆用這個嘗試延伸出去了</a:t>
            </a:r>
            <a:r>
              <a:rPr b="0" lang="en-US" sz="2400" spc="-1" strike="noStrike">
                <a:latin typeface="Arial"/>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0" y="0"/>
            <a:ext cx="3671640" cy="801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1.</a:t>
            </a:r>
            <a:r>
              <a:rPr b="0" lang="zh-TW" sz="2800" spc="-1" strike="noStrike">
                <a:latin typeface="Arial"/>
              </a:rPr>
              <a:t>打上文字並送出</a:t>
            </a:r>
            <a:endParaRPr b="0" lang="en-US" sz="2800" spc="-1" strike="noStrike">
              <a:latin typeface="Arial"/>
            </a:endParaRPr>
          </a:p>
        </p:txBody>
      </p:sp>
      <p:pic>
        <p:nvPicPr>
          <p:cNvPr id="124" name="" descr=""/>
          <p:cNvPicPr/>
          <p:nvPr/>
        </p:nvPicPr>
        <p:blipFill>
          <a:blip r:embed="rId1"/>
          <a:stretch/>
        </p:blipFill>
        <p:spPr>
          <a:xfrm>
            <a:off x="108360" y="720000"/>
            <a:ext cx="3563280" cy="4751640"/>
          </a:xfrm>
          <a:prstGeom prst="rect">
            <a:avLst/>
          </a:prstGeom>
          <a:ln>
            <a:noFill/>
          </a:ln>
        </p:spPr>
      </p:pic>
      <p:pic>
        <p:nvPicPr>
          <p:cNvPr id="125" name="" descr=""/>
          <p:cNvPicPr/>
          <p:nvPr/>
        </p:nvPicPr>
        <p:blipFill>
          <a:blip r:embed="rId2"/>
          <a:stretch/>
        </p:blipFill>
        <p:spPr>
          <a:xfrm>
            <a:off x="4712040" y="666360"/>
            <a:ext cx="3711600" cy="4949280"/>
          </a:xfrm>
          <a:prstGeom prst="rect">
            <a:avLst/>
          </a:prstGeom>
          <a:ln>
            <a:noFill/>
          </a:ln>
        </p:spPr>
      </p:pic>
      <p:sp>
        <p:nvSpPr>
          <p:cNvPr id="126" name="CustomShape 2"/>
          <p:cNvSpPr/>
          <p:nvPr/>
        </p:nvSpPr>
        <p:spPr>
          <a:xfrm>
            <a:off x="4320000" y="72000"/>
            <a:ext cx="4463640" cy="603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latin typeface="Arial"/>
              </a:rPr>
              <a:t>2.</a:t>
            </a:r>
            <a:r>
              <a:rPr b="0" lang="zh-TW" sz="2800" spc="-1" strike="noStrike">
                <a:latin typeface="Arial"/>
              </a:rPr>
              <a:t>出現以下畫面並回主畫面</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288000" y="134640"/>
            <a:ext cx="2519640" cy="801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3.</a:t>
            </a:r>
            <a:r>
              <a:rPr b="0" lang="zh-TW" sz="2800" spc="-1" strike="noStrike">
                <a:latin typeface="Arial"/>
              </a:rPr>
              <a:t>成功</a:t>
            </a:r>
            <a:endParaRPr b="0" lang="en-US" sz="2800" spc="-1" strike="noStrike">
              <a:latin typeface="Arial"/>
            </a:endParaRPr>
          </a:p>
        </p:txBody>
      </p:sp>
      <p:pic>
        <p:nvPicPr>
          <p:cNvPr id="128" name="" descr=""/>
          <p:cNvPicPr/>
          <p:nvPr/>
        </p:nvPicPr>
        <p:blipFill>
          <a:blip r:embed="rId1"/>
          <a:stretch/>
        </p:blipFill>
        <p:spPr>
          <a:xfrm>
            <a:off x="0" y="864000"/>
            <a:ext cx="3401280" cy="4535640"/>
          </a:xfrm>
          <a:prstGeom prst="rect">
            <a:avLst/>
          </a:prstGeom>
          <a:ln>
            <a:noFill/>
          </a:ln>
        </p:spPr>
      </p:pic>
      <p:sp>
        <p:nvSpPr>
          <p:cNvPr id="129" name="CustomShape 2"/>
          <p:cNvSpPr/>
          <p:nvPr/>
        </p:nvSpPr>
        <p:spPr>
          <a:xfrm>
            <a:off x="3672000" y="72000"/>
            <a:ext cx="5543640" cy="1117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latin typeface="Arial"/>
              </a:rPr>
              <a:t>4.</a:t>
            </a:r>
            <a:r>
              <a:rPr b="0" lang="zh-TW" sz="2800" spc="-1" strike="noStrike">
                <a:latin typeface="Arial"/>
              </a:rPr>
              <a:t>輸入</a:t>
            </a:r>
            <a:r>
              <a:rPr b="0" lang="en-US" sz="2800" spc="-1" strike="noStrike">
                <a:latin typeface="Arial"/>
              </a:rPr>
              <a:t>write.php</a:t>
            </a:r>
            <a:r>
              <a:rPr b="0" lang="zh-TW" sz="2800" spc="-1" strike="noStrike">
                <a:latin typeface="Arial"/>
              </a:rPr>
              <a:t>看看是否能進入編輯頁面並顯示上次的紀錄並編輯</a:t>
            </a:r>
            <a:endParaRPr b="0" lang="en-US" sz="2800" spc="-1" strike="noStrike">
              <a:latin typeface="Arial"/>
            </a:endParaRPr>
          </a:p>
        </p:txBody>
      </p:sp>
      <p:pic>
        <p:nvPicPr>
          <p:cNvPr id="130" name="" descr=""/>
          <p:cNvPicPr/>
          <p:nvPr/>
        </p:nvPicPr>
        <p:blipFill>
          <a:blip r:embed="rId2"/>
          <a:stretch/>
        </p:blipFill>
        <p:spPr>
          <a:xfrm>
            <a:off x="4730040" y="1170360"/>
            <a:ext cx="3333600" cy="4445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60000" y="61920"/>
            <a:ext cx="4319640" cy="51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ea typeface="Noto Sans CJK TC Regular"/>
              </a:rPr>
              <a:t>5.</a:t>
            </a:r>
            <a:r>
              <a:rPr b="0" lang="zh-TW" sz="2800" spc="-1" strike="noStrike">
                <a:latin typeface="Arial"/>
                <a:ea typeface="Noto Sans CJK TC Regular"/>
              </a:rPr>
              <a:t>出現以下畫面並回主畫面</a:t>
            </a:r>
            <a:endParaRPr b="0" lang="en-US" sz="2800" spc="-1" strike="noStrike">
              <a:latin typeface="Arial"/>
            </a:endParaRPr>
          </a:p>
        </p:txBody>
      </p:sp>
      <p:sp>
        <p:nvSpPr>
          <p:cNvPr id="132" name="CustomShape 2"/>
          <p:cNvSpPr/>
          <p:nvPr/>
        </p:nvSpPr>
        <p:spPr>
          <a:xfrm>
            <a:off x="5976000" y="0"/>
            <a:ext cx="1439640" cy="1098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800" spc="-1" strike="noStrike">
                <a:latin typeface="Arial"/>
              </a:rPr>
              <a:t>6.</a:t>
            </a:r>
            <a:r>
              <a:rPr b="0" lang="zh-TW" sz="2800" spc="-1" strike="noStrike">
                <a:latin typeface="Arial"/>
              </a:rPr>
              <a:t>成功</a:t>
            </a:r>
            <a:endParaRPr b="0" lang="en-US" sz="2800" spc="-1" strike="noStrike">
              <a:latin typeface="Arial"/>
            </a:endParaRPr>
          </a:p>
        </p:txBody>
      </p:sp>
      <p:pic>
        <p:nvPicPr>
          <p:cNvPr id="133" name="" descr=""/>
          <p:cNvPicPr/>
          <p:nvPr/>
        </p:nvPicPr>
        <p:blipFill>
          <a:blip r:embed="rId1"/>
          <a:stretch/>
        </p:blipFill>
        <p:spPr>
          <a:xfrm>
            <a:off x="918000" y="623520"/>
            <a:ext cx="3473640" cy="4632120"/>
          </a:xfrm>
          <a:prstGeom prst="rect">
            <a:avLst/>
          </a:prstGeom>
          <a:ln>
            <a:noFill/>
          </a:ln>
        </p:spPr>
      </p:pic>
      <p:pic>
        <p:nvPicPr>
          <p:cNvPr id="134" name="" descr=""/>
          <p:cNvPicPr/>
          <p:nvPr/>
        </p:nvPicPr>
        <p:blipFill>
          <a:blip r:embed="rId2"/>
          <a:stretch/>
        </p:blipFill>
        <p:spPr>
          <a:xfrm>
            <a:off x="5184000" y="582120"/>
            <a:ext cx="3527640" cy="4703400"/>
          </a:xfrm>
          <a:prstGeom prst="rect">
            <a:avLst/>
          </a:prstGeom>
          <a:ln>
            <a:noFill/>
          </a:ln>
        </p:spPr>
      </p:pic>
      <p:sp>
        <p:nvSpPr>
          <p:cNvPr id="135" name="CustomShape 3"/>
          <p:cNvSpPr/>
          <p:nvPr/>
        </p:nvSpPr>
        <p:spPr>
          <a:xfrm>
            <a:off x="432000" y="5248800"/>
            <a:ext cx="8783640" cy="42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zh-TW" sz="1800" spc="-1" strike="noStrike">
                <a:latin typeface="Arial"/>
              </a:rPr>
              <a:t>備註</a:t>
            </a:r>
            <a:r>
              <a:rPr b="0" lang="en-US" sz="1800" spc="-1" strike="noStrike">
                <a:latin typeface="Arial"/>
              </a:rPr>
              <a:t>:</a:t>
            </a:r>
            <a:r>
              <a:rPr b="0" lang="zh-TW" sz="1800" spc="-1" strike="noStrike">
                <a:latin typeface="Arial"/>
              </a:rPr>
              <a:t>在已寫入的頁面終點選編輯鍵會進入</a:t>
            </a:r>
            <a:r>
              <a:rPr b="0" lang="en-US" sz="1800" spc="-1" strike="noStrike">
                <a:latin typeface="Arial"/>
              </a:rPr>
              <a:t>write.php</a:t>
            </a:r>
            <a:r>
              <a:rPr b="0" lang="zh-TW" sz="1800" spc="-1" strike="noStrike">
                <a:latin typeface="Arial"/>
              </a:rPr>
              <a:t>頁面並顯示剛才打的資料</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7560000" y="1011600"/>
            <a:ext cx="2807640" cy="3596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2800" spc="-1" strike="noStrike">
                <a:latin typeface="Arial"/>
              </a:rPr>
              <a:t>以</a:t>
            </a:r>
            <a:br/>
            <a:r>
              <a:rPr b="0" lang="zh-TW" sz="2800" spc="-1" strike="noStrike">
                <a:latin typeface="Arial"/>
              </a:rPr>
              <a:t>上</a:t>
            </a:r>
            <a:br/>
            <a:r>
              <a:rPr b="0" lang="zh-TW" sz="2800" spc="-1" strike="noStrike">
                <a:latin typeface="Arial"/>
              </a:rPr>
              <a:t>，</a:t>
            </a:r>
            <a:br/>
            <a:r>
              <a:rPr b="0" lang="zh-TW" sz="2800" spc="-1" strike="noStrike">
                <a:latin typeface="Arial"/>
              </a:rPr>
              <a:t>報</a:t>
            </a:r>
            <a:br/>
            <a:r>
              <a:rPr b="0" lang="zh-TW" sz="2800" spc="-1" strike="noStrike">
                <a:latin typeface="Arial"/>
              </a:rPr>
              <a:t>告</a:t>
            </a:r>
            <a:br/>
            <a:r>
              <a:rPr b="0" lang="zh-TW" sz="2800" spc="-1" strike="noStrike">
                <a:latin typeface="Arial"/>
              </a:rPr>
              <a:t>完</a:t>
            </a:r>
            <a:br/>
            <a:r>
              <a:rPr b="0" lang="zh-TW" sz="2800" spc="-1" strike="noStrike">
                <a:latin typeface="Arial"/>
              </a:rPr>
              <a:t>畢</a:t>
            </a:r>
            <a:endParaRPr b="0" lang="en-US" sz="2800" spc="-1" strike="noStrike">
              <a:latin typeface="Arial"/>
            </a:endParaRPr>
          </a:p>
        </p:txBody>
      </p:sp>
      <p:pic>
        <p:nvPicPr>
          <p:cNvPr id="137" name="" descr=""/>
          <p:cNvPicPr/>
          <p:nvPr/>
        </p:nvPicPr>
        <p:blipFill>
          <a:blip r:embed="rId1"/>
          <a:stretch/>
        </p:blipFill>
        <p:spPr>
          <a:xfrm>
            <a:off x="0" y="0"/>
            <a:ext cx="7919640" cy="5709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04000" y="1152000"/>
            <a:ext cx="9071280" cy="3527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zh-TW" sz="3200" spc="-1" strike="noStrike">
                <a:latin typeface="Arial"/>
              </a:rPr>
              <a:t>以下材料</a:t>
            </a:r>
            <a:r>
              <a:rPr b="0" lang="en-US" sz="3200" spc="-1" strike="noStrike">
                <a:latin typeface="Arial"/>
              </a:rPr>
              <a: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ea typeface="Noto Sans CJK TC Regular"/>
              </a:rPr>
              <a:t>1x </a:t>
            </a:r>
            <a:r>
              <a:rPr b="0" lang="zh-TW" sz="3200" spc="-1" strike="noStrike">
                <a:latin typeface="Arial"/>
                <a:ea typeface="Noto Sans CJK TC Regular"/>
              </a:rPr>
              <a:t>樹莓派</a:t>
            </a:r>
            <a:r>
              <a:rPr b="0" lang="en-US" sz="3200" spc="-1" strike="noStrike">
                <a:latin typeface="Arial"/>
                <a:ea typeface="Noto Sans CJK TC Regular"/>
              </a:rPr>
              <a:t>Zero W(</a:t>
            </a:r>
            <a:r>
              <a:rPr b="0" lang="en-US" sz="3200" spc="-1" strike="noStrike">
                <a:solidFill>
                  <a:srgbClr val="be480a"/>
                </a:solidFill>
                <a:latin typeface="Arial"/>
                <a:ea typeface="Noto Sans CJK TC Regular"/>
              </a:rPr>
              <a:t>1xSD</a:t>
            </a:r>
            <a:r>
              <a:rPr b="0" lang="zh-TW" sz="3200" spc="-1" strike="noStrike">
                <a:solidFill>
                  <a:srgbClr val="be480a"/>
                </a:solidFill>
                <a:latin typeface="Arial"/>
                <a:ea typeface="Noto Sans CJK TC Regular"/>
              </a:rPr>
              <a:t>卡</a:t>
            </a:r>
            <a:r>
              <a:rPr b="0" lang="en-US" sz="3200" spc="-1" strike="noStrike">
                <a:solidFill>
                  <a:srgbClr val="ff8000"/>
                </a:solidFill>
                <a:latin typeface="Arial"/>
                <a:ea typeface="Noto Sans CJK TC Regular"/>
              </a:rPr>
              <a:t>1x</a:t>
            </a:r>
            <a:r>
              <a:rPr b="0" lang="zh-TW" sz="3200" spc="-1" strike="noStrike">
                <a:solidFill>
                  <a:srgbClr val="ff8000"/>
                </a:solidFill>
                <a:latin typeface="Arial"/>
                <a:ea typeface="Noto Sans CJK TC Regular"/>
              </a:rPr>
              <a:t>外接螢幕 </a:t>
            </a:r>
            <a:r>
              <a:rPr b="0" lang="en-US" sz="3200" spc="-1" strike="noStrike">
                <a:solidFill>
                  <a:srgbClr val="5b277d"/>
                </a:solidFill>
                <a:latin typeface="Arial"/>
                <a:ea typeface="Noto Sans CJK TC Regular"/>
              </a:rPr>
              <a:t>1x HDMI</a:t>
            </a:r>
            <a:r>
              <a:rPr b="0" lang="zh-TW" sz="3200" spc="-1" strike="noStrike">
                <a:solidFill>
                  <a:srgbClr val="5b277d"/>
                </a:solidFill>
                <a:latin typeface="Arial"/>
                <a:ea typeface="Noto Sans CJK TC Regular"/>
              </a:rPr>
              <a:t>轉</a:t>
            </a:r>
            <a:r>
              <a:rPr b="0" lang="en-US" sz="3200" spc="-1" strike="noStrike">
                <a:solidFill>
                  <a:srgbClr val="5b277d"/>
                </a:solidFill>
                <a:latin typeface="Arial"/>
                <a:ea typeface="Noto Sans CJK TC Regular"/>
              </a:rPr>
              <a:t>mini HDMI</a:t>
            </a:r>
            <a:r>
              <a:rPr b="0" lang="zh-TW" sz="3200" spc="-1" strike="noStrike">
                <a:solidFill>
                  <a:srgbClr val="5b277d"/>
                </a:solidFill>
                <a:latin typeface="Arial"/>
                <a:ea typeface="Noto Sans CJK TC Regular"/>
              </a:rPr>
              <a:t>線 </a:t>
            </a:r>
            <a:r>
              <a:rPr b="0" lang="en-US" sz="3200" spc="-1" strike="noStrike">
                <a:solidFill>
                  <a:srgbClr val="168253"/>
                </a:solidFill>
                <a:latin typeface="Arial"/>
                <a:ea typeface="Noto Sans CJK TC Regular"/>
              </a:rPr>
              <a:t>1x 5V1.2~3A</a:t>
            </a:r>
            <a:r>
              <a:rPr b="0" lang="zh-TW" sz="3200" spc="-1" strike="noStrike">
                <a:solidFill>
                  <a:srgbClr val="168253"/>
                </a:solidFill>
                <a:latin typeface="Arial"/>
                <a:ea typeface="Noto Sans CJK TC Regular"/>
              </a:rPr>
              <a:t>電源及能負荷</a:t>
            </a:r>
            <a:r>
              <a:rPr b="0" lang="en-US" sz="3200" spc="-1" strike="noStrike">
                <a:solidFill>
                  <a:srgbClr val="168253"/>
                </a:solidFill>
                <a:latin typeface="Arial"/>
                <a:ea typeface="Noto Sans CJK TC Regular"/>
              </a:rPr>
              <a:t>1.5A</a:t>
            </a:r>
            <a:r>
              <a:rPr b="0" lang="zh-TW" sz="3200" spc="-1" strike="noStrike">
                <a:solidFill>
                  <a:srgbClr val="168253"/>
                </a:solidFill>
                <a:latin typeface="Arial"/>
                <a:ea typeface="Noto Sans CJK TC Regular"/>
              </a:rPr>
              <a:t>的傳輸線 </a:t>
            </a:r>
            <a:r>
              <a:rPr b="0" lang="en-US" sz="3200" spc="-1" strike="noStrike">
                <a:solidFill>
                  <a:srgbClr val="5983b0"/>
                </a:solidFill>
                <a:latin typeface="Arial"/>
                <a:ea typeface="Noto Sans CJK TC Regular"/>
              </a:rPr>
              <a:t>1x OTG</a:t>
            </a:r>
            <a:r>
              <a:rPr b="0" lang="zh-TW" sz="3200" spc="-1" strike="noStrike">
                <a:solidFill>
                  <a:srgbClr val="5983b0"/>
                </a:solidFill>
                <a:latin typeface="Arial"/>
                <a:ea typeface="Noto Sans CJK TC Regular"/>
              </a:rPr>
              <a:t>線</a:t>
            </a:r>
            <a:r>
              <a:rPr b="0" lang="en-US" sz="3200" spc="-1" strike="noStrike">
                <a:solidFill>
                  <a:srgbClr val="5983b0"/>
                </a:solidFill>
                <a:latin typeface="Arial"/>
                <a:ea typeface="Noto Sans CJK TC Regular"/>
              </a:rPr>
              <a: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solidFill>
                  <a:srgbClr val="5983b0"/>
                </a:solidFill>
                <a:latin typeface="Arial"/>
                <a:ea typeface="Noto Sans CJK TC Regular"/>
              </a:rPr>
              <a:t>1x </a:t>
            </a:r>
            <a:r>
              <a:rPr b="0" lang="zh-TW" sz="3200" spc="-1" strike="noStrike">
                <a:solidFill>
                  <a:srgbClr val="5983b0"/>
                </a:solidFill>
                <a:latin typeface="Arial"/>
                <a:ea typeface="Noto Sans CJK TC Regular"/>
              </a:rPr>
              <a:t>能正常上網及顯示的行動裝置或電腦</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504000" y="22608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這邊使用以下</a:t>
            </a:r>
            <a:r>
              <a:rPr b="0" lang="en-US" sz="4400" spc="-1" strike="noStrike">
                <a:latin typeface="Arial"/>
              </a:rPr>
              <a:t>:</a:t>
            </a:r>
            <a:endParaRPr b="0" lang="en-US" sz="4400" spc="-1" strike="noStrike">
              <a:latin typeface="Arial"/>
            </a:endParaRPr>
          </a:p>
        </p:txBody>
      </p:sp>
      <p:pic>
        <p:nvPicPr>
          <p:cNvPr id="82" name="" descr=""/>
          <p:cNvPicPr/>
          <p:nvPr/>
        </p:nvPicPr>
        <p:blipFill>
          <a:blip r:embed="rId1"/>
          <a:stretch/>
        </p:blipFill>
        <p:spPr>
          <a:xfrm>
            <a:off x="2039760" y="1224000"/>
            <a:ext cx="5663880" cy="4247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504000" y="22608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400" spc="-1" strike="noStrike">
                <a:latin typeface="Arial"/>
              </a:rPr>
              <a:t>確認裝完進入畫面</a:t>
            </a:r>
            <a:endParaRPr b="0" lang="en-US" sz="4400" spc="-1" strike="noStrike">
              <a:latin typeface="Arial"/>
            </a:endParaRPr>
          </a:p>
        </p:txBody>
      </p:sp>
      <p:pic>
        <p:nvPicPr>
          <p:cNvPr id="84" name="" descr=""/>
          <p:cNvPicPr/>
          <p:nvPr/>
        </p:nvPicPr>
        <p:blipFill>
          <a:blip r:embed="rId1"/>
          <a:stretch/>
        </p:blipFill>
        <p:spPr>
          <a:xfrm>
            <a:off x="2232000" y="1296000"/>
            <a:ext cx="5759640" cy="4319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504000" y="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zh-TW" sz="4000" spc="-1" strike="noStrike">
                <a:latin typeface="Arial"/>
              </a:rPr>
              <a:t>打開</a:t>
            </a:r>
            <a:r>
              <a:rPr b="0" lang="en-US" sz="4000" spc="-1" strike="noStrike">
                <a:solidFill>
                  <a:srgbClr val="780373"/>
                </a:solidFill>
                <a:latin typeface="Arial"/>
              </a:rPr>
              <a:t>LX</a:t>
            </a:r>
            <a:r>
              <a:rPr b="0" lang="zh-TW" sz="4000" spc="-1" strike="noStrike">
                <a:solidFill>
                  <a:srgbClr val="780373"/>
                </a:solidFill>
                <a:latin typeface="Arial"/>
              </a:rPr>
              <a:t>終端機並輸入以下指令安裝</a:t>
            </a:r>
            <a:endParaRPr b="0" lang="en-US" sz="4000" spc="-1" strike="noStrike">
              <a:latin typeface="Arial"/>
            </a:endParaRPr>
          </a:p>
        </p:txBody>
      </p:sp>
      <p:sp>
        <p:nvSpPr>
          <p:cNvPr id="86" name="CustomShape 2"/>
          <p:cNvSpPr/>
          <p:nvPr/>
        </p:nvSpPr>
        <p:spPr>
          <a:xfrm>
            <a:off x="1224000" y="1152000"/>
            <a:ext cx="8423640" cy="429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28471f"/>
                </a:solidFill>
                <a:latin typeface="Arial"/>
              </a:rPr>
              <a:t>sudo apt install apache2 php libapache2-mod-php -y</a:t>
            </a:r>
            <a:endParaRPr b="0" lang="en-US" sz="2400" spc="-1" strike="noStrike">
              <a:latin typeface="Arial"/>
            </a:endParaRPr>
          </a:p>
        </p:txBody>
      </p:sp>
      <p:pic>
        <p:nvPicPr>
          <p:cNvPr id="87" name="" descr=""/>
          <p:cNvPicPr/>
          <p:nvPr/>
        </p:nvPicPr>
        <p:blipFill>
          <a:blip r:embed="rId1"/>
          <a:srcRect l="32130" t="25389" r="32142" b="30152"/>
          <a:stretch/>
        </p:blipFill>
        <p:spPr>
          <a:xfrm>
            <a:off x="432000" y="1793160"/>
            <a:ext cx="5255640" cy="3678480"/>
          </a:xfrm>
          <a:prstGeom prst="rect">
            <a:avLst/>
          </a:prstGeom>
          <a:ln>
            <a:noFill/>
          </a:ln>
        </p:spPr>
      </p:pic>
      <p:sp>
        <p:nvSpPr>
          <p:cNvPr id="88" name="CustomShape 3"/>
          <p:cNvSpPr/>
          <p:nvPr/>
        </p:nvSpPr>
        <p:spPr>
          <a:xfrm>
            <a:off x="6192000" y="3312000"/>
            <a:ext cx="3095640" cy="420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&lt;&lt;</a:t>
            </a:r>
            <a:r>
              <a:rPr b="0" lang="zh-TW" sz="1800" spc="-1" strike="noStrike">
                <a:latin typeface="Arial"/>
              </a:rPr>
              <a:t>安裝中的畫面</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144000" y="44280"/>
            <a:ext cx="9863640" cy="1179360"/>
          </a:xfrm>
          <a:prstGeom prst="rect">
            <a:avLst/>
          </a:prstGeom>
          <a:noFill/>
          <a:ln>
            <a:noFill/>
          </a:ln>
        </p:spPr>
        <p:style>
          <a:lnRef idx="0"/>
          <a:fillRef idx="0"/>
          <a:effectRef idx="0"/>
          <a:fontRef idx="minor"/>
        </p:style>
        <p:txBody>
          <a:bodyPr lIns="0" rIns="0" tIns="0" bIns="0" anchor="ctr">
            <a:noAutofit/>
          </a:bodyPr>
          <a:p>
            <a:pPr>
              <a:lnSpc>
                <a:spcPct val="100000"/>
              </a:lnSpc>
            </a:pPr>
            <a:r>
              <a:rPr b="0" lang="zh-TW" sz="3200" spc="-1" strike="noStrike">
                <a:latin typeface="Arial"/>
              </a:rPr>
              <a:t>安裝完成後，打開瀏覽器輸入</a:t>
            </a:r>
            <a:r>
              <a:rPr b="0" lang="en-US" sz="3200" spc="-1" strike="noStrike">
                <a:solidFill>
                  <a:srgbClr val="8d1d75"/>
                </a:solidFill>
                <a:latin typeface="Arial"/>
              </a:rPr>
              <a:t>localhost</a:t>
            </a:r>
            <a:r>
              <a:rPr b="0" lang="zh-TW" sz="3200" spc="-1" strike="noStrike">
                <a:solidFill>
                  <a:srgbClr val="8d1d75"/>
                </a:solidFill>
                <a:latin typeface="Arial"/>
              </a:rPr>
              <a:t>看是否有預設網頁顯示</a:t>
            </a:r>
            <a:r>
              <a:rPr b="0" lang="en-US" sz="3200" spc="-1" strike="noStrike">
                <a:solidFill>
                  <a:srgbClr val="8d1d75"/>
                </a:solidFill>
                <a:latin typeface="Arial"/>
              </a:rPr>
              <a:t>:</a:t>
            </a:r>
            <a:endParaRPr b="0" lang="en-US" sz="3200" spc="-1" strike="noStrike">
              <a:latin typeface="Arial"/>
            </a:endParaRPr>
          </a:p>
        </p:txBody>
      </p:sp>
      <p:pic>
        <p:nvPicPr>
          <p:cNvPr id="90" name="" descr=""/>
          <p:cNvPicPr/>
          <p:nvPr/>
        </p:nvPicPr>
        <p:blipFill>
          <a:blip r:embed="rId1"/>
          <a:stretch/>
        </p:blipFill>
        <p:spPr>
          <a:xfrm>
            <a:off x="3168000" y="720000"/>
            <a:ext cx="5867280" cy="4693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144000" y="15120"/>
            <a:ext cx="9863640" cy="589680"/>
          </a:xfrm>
          <a:prstGeom prst="rect">
            <a:avLst/>
          </a:prstGeom>
          <a:noFill/>
          <a:ln>
            <a:noFill/>
          </a:ln>
        </p:spPr>
        <p:style>
          <a:lnRef idx="0"/>
          <a:fillRef idx="0"/>
          <a:effectRef idx="0"/>
          <a:fontRef idx="minor"/>
        </p:style>
        <p:txBody>
          <a:bodyPr lIns="0" rIns="0" tIns="0" bIns="0" anchor="ctr">
            <a:noAutofit/>
          </a:bodyPr>
          <a:p>
            <a:pPr>
              <a:lnSpc>
                <a:spcPct val="100000"/>
              </a:lnSpc>
            </a:pPr>
            <a:r>
              <a:rPr b="0" lang="zh-TW" sz="3200" spc="-1" strike="noStrike">
                <a:latin typeface="Arial"/>
              </a:rPr>
              <a:t>確認後，打開</a:t>
            </a:r>
            <a:r>
              <a:rPr b="0" lang="en-US" sz="3200" spc="-1" strike="noStrike">
                <a:solidFill>
                  <a:srgbClr val="5b277d"/>
                </a:solidFill>
                <a:latin typeface="Arial"/>
              </a:rPr>
              <a:t>LX</a:t>
            </a:r>
            <a:r>
              <a:rPr b="0" lang="zh-TW" sz="3200" spc="-1" strike="noStrike">
                <a:solidFill>
                  <a:srgbClr val="5b277d"/>
                </a:solidFill>
                <a:latin typeface="Arial"/>
              </a:rPr>
              <a:t>終端機刪除默認網頁，以下指令</a:t>
            </a:r>
            <a:r>
              <a:rPr b="0" lang="en-US" sz="3200" spc="-1" strike="noStrike">
                <a:solidFill>
                  <a:srgbClr val="5b277d"/>
                </a:solidFill>
                <a:latin typeface="Arial"/>
              </a:rPr>
              <a:t>:</a:t>
            </a:r>
            <a:endParaRPr b="0" lang="en-US" sz="3200" spc="-1" strike="noStrike">
              <a:latin typeface="Arial"/>
            </a:endParaRPr>
          </a:p>
        </p:txBody>
      </p:sp>
      <p:pic>
        <p:nvPicPr>
          <p:cNvPr id="92" name="" descr=""/>
          <p:cNvPicPr/>
          <p:nvPr/>
        </p:nvPicPr>
        <p:blipFill>
          <a:blip r:embed="rId1"/>
          <a:stretch/>
        </p:blipFill>
        <p:spPr>
          <a:xfrm>
            <a:off x="3816000" y="648000"/>
            <a:ext cx="6209280" cy="4967280"/>
          </a:xfrm>
          <a:prstGeom prst="rect">
            <a:avLst/>
          </a:prstGeom>
          <a:ln>
            <a:noFill/>
          </a:ln>
        </p:spPr>
      </p:pic>
      <p:sp>
        <p:nvSpPr>
          <p:cNvPr id="93" name="CustomShape 2"/>
          <p:cNvSpPr/>
          <p:nvPr/>
        </p:nvSpPr>
        <p:spPr>
          <a:xfrm>
            <a:off x="72000" y="2592000"/>
            <a:ext cx="3671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1e6a39"/>
                </a:solidFill>
                <a:latin typeface="Arial"/>
              </a:rPr>
              <a:t>sudo rm /</a:t>
            </a:r>
            <a:r>
              <a:rPr b="0" i="1" lang="en-US" sz="1800" spc="-1" strike="noStrike">
                <a:solidFill>
                  <a:srgbClr val="1e6a39"/>
                </a:solidFill>
                <a:latin typeface="Arial"/>
              </a:rPr>
              <a:t>var/</a:t>
            </a:r>
            <a:r>
              <a:rPr b="0" lang="en-US" sz="1800" spc="-1" strike="noStrike">
                <a:solidFill>
                  <a:srgbClr val="1e6a39"/>
                </a:solidFill>
                <a:latin typeface="Arial"/>
              </a:rPr>
              <a:t>www/html/index.html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44000" y="15120"/>
            <a:ext cx="9863640" cy="589680"/>
          </a:xfrm>
          <a:prstGeom prst="rect">
            <a:avLst/>
          </a:prstGeom>
          <a:noFill/>
          <a:ln>
            <a:noFill/>
          </a:ln>
        </p:spPr>
        <p:style>
          <a:lnRef idx="0"/>
          <a:fillRef idx="0"/>
          <a:effectRef idx="0"/>
          <a:fontRef idx="minor"/>
        </p:style>
        <p:txBody>
          <a:bodyPr lIns="0" rIns="0" tIns="0" bIns="0" anchor="ctr">
            <a:noAutofit/>
          </a:bodyPr>
          <a:p>
            <a:pPr>
              <a:lnSpc>
                <a:spcPct val="100000"/>
              </a:lnSpc>
            </a:pPr>
            <a:r>
              <a:rPr b="0" lang="zh-TW" sz="3200" spc="-1" strike="noStrike">
                <a:latin typeface="Arial"/>
              </a:rPr>
              <a:t>刪除後，輸入</a:t>
            </a:r>
            <a:r>
              <a:rPr b="0" lang="en-US" sz="3200" spc="-1" strike="noStrike">
                <a:solidFill>
                  <a:srgbClr val="ff3838"/>
                </a:solidFill>
                <a:latin typeface="Arial"/>
              </a:rPr>
              <a:t>cd</a:t>
            </a:r>
            <a:r>
              <a:rPr b="0" lang="zh-TW" sz="3200" spc="-1" strike="noStrike">
                <a:solidFill>
                  <a:srgbClr val="ff3838"/>
                </a:solidFill>
                <a:latin typeface="Arial"/>
              </a:rPr>
              <a:t>引導網頁資料夾位置，以下指令</a:t>
            </a:r>
            <a:r>
              <a:rPr b="0" lang="en-US" sz="3200" spc="-1" strike="noStrike">
                <a:solidFill>
                  <a:srgbClr val="ff3838"/>
                </a:solidFill>
                <a:latin typeface="Arial"/>
              </a:rPr>
              <a:t>:</a:t>
            </a:r>
            <a:endParaRPr b="0" lang="en-US" sz="3200" spc="-1" strike="noStrike">
              <a:latin typeface="Arial"/>
            </a:endParaRPr>
          </a:p>
        </p:txBody>
      </p:sp>
      <p:sp>
        <p:nvSpPr>
          <p:cNvPr id="95" name="CustomShape 2"/>
          <p:cNvSpPr/>
          <p:nvPr/>
        </p:nvSpPr>
        <p:spPr>
          <a:xfrm>
            <a:off x="1224000" y="2520000"/>
            <a:ext cx="187164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1e6a39"/>
                </a:solidFill>
                <a:latin typeface="Arial"/>
              </a:rPr>
              <a:t>cd </a:t>
            </a:r>
            <a:r>
              <a:rPr b="0" i="1" lang="en-US" sz="1800" spc="-1" strike="noStrike">
                <a:solidFill>
                  <a:srgbClr val="1e6a39"/>
                </a:solidFill>
                <a:latin typeface="Arial"/>
              </a:rPr>
              <a:t>var/</a:t>
            </a:r>
            <a:r>
              <a:rPr b="0" lang="en-US" sz="1800" spc="-1" strike="noStrike">
                <a:solidFill>
                  <a:srgbClr val="1e6a39"/>
                </a:solidFill>
                <a:latin typeface="Arial"/>
              </a:rPr>
              <a:t>www/html</a:t>
            </a:r>
            <a:endParaRPr b="0" lang="en-US" sz="1800" spc="-1" strike="noStrike">
              <a:latin typeface="Arial"/>
            </a:endParaRPr>
          </a:p>
        </p:txBody>
      </p:sp>
      <p:pic>
        <p:nvPicPr>
          <p:cNvPr id="96" name="" descr=""/>
          <p:cNvPicPr/>
          <p:nvPr/>
        </p:nvPicPr>
        <p:blipFill>
          <a:blip r:embed="rId1"/>
          <a:stretch/>
        </p:blipFill>
        <p:spPr>
          <a:xfrm>
            <a:off x="4032000" y="792000"/>
            <a:ext cx="5831640" cy="46652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254</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2021-01-02T20:52:53Z</dcterms:created>
  <dc:creator/>
  <dc:description/>
  <dc:language>zh-TW</dc:language>
  <cp:lastModifiedBy/>
  <dcterms:modified xsi:type="dcterms:W3CDTF">2021-01-19T09:45:56Z</dcterms:modified>
  <cp:revision>9</cp:revision>
  <dc:subject/>
  <dc:title/>
</cp:coreProperties>
</file>